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268" r:id="rId15"/>
    <p:sldId id="263" r:id="rId16"/>
    <p:sldId id="274" r:id="rId17"/>
    <p:sldId id="275" r:id="rId18"/>
    <p:sldId id="276" r:id="rId19"/>
    <p:sldId id="278" r:id="rId20"/>
    <p:sldId id="272" r:id="rId21"/>
    <p:sldId id="280" r:id="rId22"/>
    <p:sldId id="281" r:id="rId23"/>
    <p:sldId id="284" r:id="rId24"/>
    <p:sldId id="282" r:id="rId25"/>
    <p:sldId id="285" r:id="rId26"/>
    <p:sldId id="286" r:id="rId27"/>
    <p:sldId id="287" r:id="rId28"/>
    <p:sldId id="288" r:id="rId29"/>
    <p:sldId id="290" r:id="rId30"/>
    <p:sldId id="289" r:id="rId31"/>
    <p:sldId id="291" r:id="rId32"/>
    <p:sldId id="293" r:id="rId33"/>
    <p:sldId id="269" r:id="rId34"/>
    <p:sldId id="295" r:id="rId35"/>
    <p:sldId id="265" r:id="rId36"/>
    <p:sldId id="271" r:id="rId37"/>
    <p:sldId id="294" r:id="rId38"/>
    <p:sldId id="296" r:id="rId39"/>
    <p:sldId id="310" r:id="rId40"/>
    <p:sldId id="270" r:id="rId4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nhyeok" initials="E" lastIdx="1" clrIdx="0">
    <p:extLst>
      <p:ext uri="{19B8F6BF-5375-455C-9EA6-DF929625EA0E}">
        <p15:presenceInfo xmlns:p15="http://schemas.microsoft.com/office/powerpoint/2012/main" userId="Eunhye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9" autoAdjust="0"/>
  </p:normalViewPr>
  <p:slideViewPr>
    <p:cSldViewPr snapToGrid="0">
      <p:cViewPr varScale="1">
        <p:scale>
          <a:sx n="80" d="100"/>
          <a:sy n="80" d="100"/>
        </p:scale>
        <p:origin x="132" y="1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7T09:29:17.770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7T09:29:17.770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7T09:29:17.770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7T09:29:17.770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7T09:29:17.770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7T09:29:17.770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7T09:29:17.770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7T09:29:17.770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7T09:29:17.770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C9110-9485-4274-BB60-B99871C47480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8008C-8A04-4732-A63B-383ADEE1C8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23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008C-8A04-4732-A63B-383ADEE1C82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406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008C-8A04-4732-A63B-383ADEE1C82F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127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008C-8A04-4732-A63B-383ADEE1C82F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75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008C-8A04-4732-A63B-383ADEE1C82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32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008C-8A04-4732-A63B-383ADEE1C82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16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008C-8A04-4732-A63B-383ADEE1C82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629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008C-8A04-4732-A63B-383ADEE1C82F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1508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008C-8A04-4732-A63B-383ADEE1C82F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33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008C-8A04-4732-A63B-383ADEE1C82F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72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008C-8A04-4732-A63B-383ADEE1C82F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3931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008C-8A04-4732-A63B-383ADEE1C82F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08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0970-A297-4E2A-AD27-6469A0A7DAC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FE27-ED6B-4B0C-A54A-A0F2BB7E58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00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0970-A297-4E2A-AD27-6469A0A7DAC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FE27-ED6B-4B0C-A54A-A0F2BB7E58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20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0970-A297-4E2A-AD27-6469A0A7DAC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FE27-ED6B-4B0C-A54A-A0F2BB7E58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4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0970-A297-4E2A-AD27-6469A0A7DAC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FE27-ED6B-4B0C-A54A-A0F2BB7E58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63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0970-A297-4E2A-AD27-6469A0A7DAC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FE27-ED6B-4B0C-A54A-A0F2BB7E58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54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0970-A297-4E2A-AD27-6469A0A7DAC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FE27-ED6B-4B0C-A54A-A0F2BB7E58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14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0970-A297-4E2A-AD27-6469A0A7DAC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FE27-ED6B-4B0C-A54A-A0F2BB7E58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17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0970-A297-4E2A-AD27-6469A0A7DAC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FE27-ED6B-4B0C-A54A-A0F2BB7E58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86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0970-A297-4E2A-AD27-6469A0A7DAC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FE27-ED6B-4B0C-A54A-A0F2BB7E58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91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0970-A297-4E2A-AD27-6469A0A7DAC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FE27-ED6B-4B0C-A54A-A0F2BB7E58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71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0970-A297-4E2A-AD27-6469A0A7DAC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FE27-ED6B-4B0C-A54A-A0F2BB7E58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302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D0970-A297-4E2A-AD27-6469A0A7DAC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9FE27-ED6B-4B0C-A54A-A0F2BB7E58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00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cslab.snu.ac.kr/courses/dip2016f/Papers/Fund_02_Distributed_Systems_L.%20Kleinrock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4400" dirty="0" err="1"/>
              <a:t>TreadMarks</a:t>
            </a:r>
            <a:r>
              <a:rPr lang="en-US" altLang="ko-KR" sz="4400" dirty="0"/>
              <a:t>: Distributed Shared Memory on Standard Workstations and Operating Systems</a:t>
            </a:r>
            <a:endParaRPr lang="ko-KR" altLang="en-US" sz="440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Pete </a:t>
            </a:r>
            <a:r>
              <a:rPr lang="en-US" altLang="ko-KR" dirty="0" err="1"/>
              <a:t>Keleher</a:t>
            </a:r>
            <a:r>
              <a:rPr lang="en-US" altLang="ko-KR" dirty="0"/>
              <a:t>, Alan L. Cox, Sandhya </a:t>
            </a:r>
            <a:r>
              <a:rPr lang="en-US" altLang="ko-KR" dirty="0" err="1"/>
              <a:t>Dwarkadas</a:t>
            </a:r>
            <a:r>
              <a:rPr lang="en-US" altLang="ko-KR" dirty="0"/>
              <a:t> and Willy </a:t>
            </a:r>
            <a:r>
              <a:rPr lang="en-US" altLang="ko-KR" dirty="0" err="1"/>
              <a:t>Zwaenepoel</a:t>
            </a:r>
            <a:endParaRPr lang="en-US" altLang="ko-KR" dirty="0"/>
          </a:p>
          <a:p>
            <a:r>
              <a:rPr lang="en-US" altLang="ko-KR" dirty="0"/>
              <a:t>Department of Computer Science, Rice University</a:t>
            </a:r>
          </a:p>
          <a:p>
            <a:r>
              <a:rPr lang="en-US" altLang="ko-KR" dirty="0"/>
              <a:t>Winter </a:t>
            </a:r>
            <a:r>
              <a:rPr lang="en-US" altLang="ko-KR" dirty="0" err="1"/>
              <a:t>Usenix</a:t>
            </a:r>
            <a:r>
              <a:rPr lang="en-US" altLang="ko-KR" dirty="0"/>
              <a:t> Conference, 1994</a:t>
            </a:r>
          </a:p>
          <a:p>
            <a:r>
              <a:rPr lang="en-US" altLang="ko-KR" dirty="0"/>
              <a:t>Taemin Lee, Eunhyeok Park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8136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Portability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Commercial, off-the-shelf product</a:t>
            </a:r>
          </a:p>
          <a:p>
            <a:pPr lvl="1"/>
            <a:r>
              <a:rPr lang="en-US" altLang="ko-KR" dirty="0"/>
              <a:t>DECstation-5000/240 x 8</a:t>
            </a:r>
          </a:p>
          <a:p>
            <a:pPr lvl="1"/>
            <a:r>
              <a:rPr lang="en-US" altLang="ko-KR" dirty="0" smtClean="0"/>
              <a:t>Unix (SunOS/Ultrix)</a:t>
            </a:r>
            <a:endParaRPr lang="en-US" altLang="ko-KR" dirty="0"/>
          </a:p>
          <a:p>
            <a:pPr lvl="1"/>
            <a:r>
              <a:rPr lang="en-US" altLang="ko-KR" dirty="0" smtClean="0"/>
              <a:t>User-level </a:t>
            </a:r>
            <a:r>
              <a:rPr lang="en-US" altLang="ko-KR" dirty="0"/>
              <a:t>implementation</a:t>
            </a: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40" y="4058005"/>
            <a:ext cx="3909760" cy="253995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54" y="457200"/>
            <a:ext cx="5094358" cy="6147937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7495674" y="976061"/>
            <a:ext cx="17084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7395411" y="1910514"/>
            <a:ext cx="9424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8823159" y="1910514"/>
            <a:ext cx="9424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7495674" y="2856999"/>
            <a:ext cx="9424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7966910" y="4609599"/>
            <a:ext cx="9424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74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Networking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Ethernet vs. ATM LAN</a:t>
            </a:r>
          </a:p>
          <a:p>
            <a:pPr lvl="1"/>
            <a:r>
              <a:rPr lang="en-US" altLang="ko-KR" dirty="0" smtClean="0"/>
              <a:t>Addressing vs. virtual circuit</a:t>
            </a:r>
          </a:p>
          <a:p>
            <a:pPr lvl="2"/>
            <a:r>
              <a:rPr lang="en-US" altLang="ko-KR" dirty="0" smtClean="0"/>
              <a:t>Frame relay</a:t>
            </a:r>
          </a:p>
          <a:p>
            <a:pPr lvl="1"/>
            <a:r>
              <a:rPr lang="en-US" altLang="ko-KR" dirty="0" smtClean="0"/>
              <a:t>Reliability/Flow </a:t>
            </a:r>
            <a:r>
              <a:rPr lang="en-US" altLang="ko-KR" dirty="0"/>
              <a:t>control</a:t>
            </a:r>
          </a:p>
          <a:p>
            <a:pPr lvl="1"/>
            <a:r>
              <a:rPr lang="en-US" altLang="ko-KR" dirty="0" smtClean="0"/>
              <a:t>10-Mb/s vs. 100-Mb/s</a:t>
            </a:r>
          </a:p>
          <a:p>
            <a:pPr lvl="1"/>
            <a:r>
              <a:rPr lang="en-US" altLang="ko-KR" dirty="0" smtClean="0"/>
              <a:t>TCP/IP vs. AAL3/4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433388"/>
            <a:ext cx="4838700" cy="57435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2948266"/>
            <a:ext cx="7286625" cy="3705225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>
          <a:xfrm>
            <a:off x="6136105" y="4458867"/>
            <a:ext cx="40305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6136105" y="4924088"/>
            <a:ext cx="40305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9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Benchmark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Jacobi, TSP, Quicksort, ILINK, </a:t>
            </a:r>
            <a:r>
              <a:rPr lang="en-US" altLang="ko-KR" dirty="0" smtClean="0"/>
              <a:t>Water</a:t>
            </a:r>
          </a:p>
          <a:p>
            <a:r>
              <a:rPr lang="en-US" altLang="ko-KR" dirty="0" smtClean="0"/>
              <a:t>Genetic LINKAGE package [16]</a:t>
            </a:r>
            <a:endParaRPr lang="en-US" altLang="ko-KR" dirty="0"/>
          </a:p>
          <a:p>
            <a:r>
              <a:rPr lang="en-US" altLang="ko-KR" dirty="0" smtClean="0"/>
              <a:t>Splash &lt;- PARSEC</a:t>
            </a:r>
          </a:p>
          <a:p>
            <a:pPr lvl="1"/>
            <a:r>
              <a:rPr lang="en-US" altLang="ko-KR" dirty="0" smtClean="0"/>
              <a:t>HPC, Scientific studies of parallel machines, Shared memory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6946232" y="5475783"/>
            <a:ext cx="5045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Helvetica-Bold"/>
              </a:rPr>
              <a:t>PARSEC vs. SPLASH2:</a:t>
            </a:r>
          </a:p>
          <a:p>
            <a:r>
              <a:rPr lang="en-US" altLang="ko-KR" dirty="0">
                <a:latin typeface="Helvetica-Bold"/>
              </a:rPr>
              <a:t>A Quantitative Comparison of Two</a:t>
            </a:r>
          </a:p>
          <a:p>
            <a:r>
              <a:rPr lang="en-US" altLang="ko-KR" dirty="0">
                <a:latin typeface="Helvetica-Bold"/>
              </a:rPr>
              <a:t>Multithreaded Benchmark Suites on </a:t>
            </a:r>
            <a:r>
              <a:rPr lang="en-US" altLang="ko-KR" dirty="0" err="1">
                <a:latin typeface="Helvetica-Bold"/>
              </a:rPr>
              <a:t>ChipMultiprocessors</a:t>
            </a: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57200" y="6241871"/>
            <a:ext cx="5607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Strategies for </a:t>
            </a:r>
            <a:r>
              <a:rPr lang="en-US" altLang="ko-KR" dirty="0" err="1"/>
              <a:t>multilocus</a:t>
            </a:r>
            <a:r>
              <a:rPr lang="en-US" altLang="ko-KR" dirty="0"/>
              <a:t> linkage analysis in humans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21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Quick Summary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Clusters of workstations	</a:t>
            </a:r>
            <a:r>
              <a:rPr lang="en-US" altLang="ko-KR" dirty="0" err="1"/>
              <a:t>c.f</a:t>
            </a:r>
            <a:r>
              <a:rPr lang="en-US" altLang="ko-KR" dirty="0"/>
              <a:t>) supercomputers</a:t>
            </a:r>
          </a:p>
          <a:p>
            <a:pPr lvl="1"/>
            <a:r>
              <a:rPr lang="en-US" altLang="ko-KR" dirty="0"/>
              <a:t>Distributed Shared Memory		</a:t>
            </a:r>
            <a:r>
              <a:rPr lang="en-US" altLang="ko-KR" dirty="0" err="1"/>
              <a:t>c.f</a:t>
            </a:r>
            <a:r>
              <a:rPr lang="en-US" altLang="ko-KR" dirty="0"/>
              <a:t>) tuple spaces, message passing</a:t>
            </a:r>
          </a:p>
          <a:p>
            <a:pPr lvl="2"/>
            <a:r>
              <a:rPr lang="en-US" altLang="ko-KR" dirty="0"/>
              <a:t>Portability</a:t>
            </a:r>
          </a:p>
          <a:p>
            <a:pPr lvl="3"/>
            <a:r>
              <a:rPr lang="en-US" altLang="ko-KR" dirty="0"/>
              <a:t>Standard Unix systems 	</a:t>
            </a:r>
            <a:r>
              <a:rPr lang="en-US" altLang="ko-KR" dirty="0" err="1"/>
              <a:t>c.f</a:t>
            </a:r>
            <a:r>
              <a:rPr lang="en-US" altLang="ko-KR" dirty="0"/>
              <a:t>) in-house research platform</a:t>
            </a:r>
          </a:p>
          <a:p>
            <a:pPr lvl="4"/>
            <a:r>
              <a:rPr lang="en-US" altLang="ko-KR" dirty="0"/>
              <a:t>Eight DECstation-5000/240 </a:t>
            </a:r>
            <a:r>
              <a:rPr lang="en-US" altLang="ko-KR" dirty="0" smtClean="0"/>
              <a:t>running Unix (SunOS/Ultrix)</a:t>
            </a:r>
            <a:endParaRPr lang="en-US" altLang="ko-KR" dirty="0"/>
          </a:p>
          <a:p>
            <a:pPr lvl="4"/>
            <a:r>
              <a:rPr lang="en-US" altLang="ko-KR" dirty="0"/>
              <a:t>Ethernet/ATM </a:t>
            </a:r>
            <a:r>
              <a:rPr lang="en-US" altLang="ko-KR" dirty="0" smtClean="0"/>
              <a:t>network up to 100-Mb/s</a:t>
            </a:r>
            <a:endParaRPr lang="en-US" altLang="ko-KR" dirty="0"/>
          </a:p>
          <a:p>
            <a:pPr lvl="3"/>
            <a:r>
              <a:rPr lang="en-US" altLang="ko-KR" dirty="0"/>
              <a:t>User-level implementation 	</a:t>
            </a:r>
            <a:r>
              <a:rPr lang="en-US" altLang="ko-KR" dirty="0" err="1"/>
              <a:t>c.f</a:t>
            </a:r>
            <a:r>
              <a:rPr lang="en-US" altLang="ko-KR" dirty="0"/>
              <a:t>) kernel modifications</a:t>
            </a:r>
          </a:p>
          <a:p>
            <a:pPr lvl="2"/>
            <a:r>
              <a:rPr lang="en-US" altLang="ko-KR" dirty="0"/>
              <a:t>Efficiency</a:t>
            </a:r>
          </a:p>
          <a:p>
            <a:pPr lvl="3"/>
            <a:r>
              <a:rPr lang="en-US" altLang="ko-KR" dirty="0"/>
              <a:t>Lazy release </a:t>
            </a:r>
            <a:r>
              <a:rPr lang="en-US" altLang="ko-KR" dirty="0" smtClean="0"/>
              <a:t>consistency</a:t>
            </a:r>
            <a:r>
              <a:rPr lang="en-US" altLang="ko-KR" dirty="0"/>
              <a:t>	</a:t>
            </a:r>
            <a:r>
              <a:rPr lang="en-US" altLang="ko-KR" dirty="0" err="1"/>
              <a:t>c.f</a:t>
            </a:r>
            <a:r>
              <a:rPr lang="en-US" altLang="ko-KR" dirty="0"/>
              <a:t>) eager, sequentially </a:t>
            </a:r>
            <a:r>
              <a:rPr lang="en-US" altLang="ko-KR" dirty="0" smtClean="0"/>
              <a:t>consistency</a:t>
            </a:r>
          </a:p>
          <a:p>
            <a:pPr lvl="3"/>
            <a:r>
              <a:rPr lang="en-US" altLang="ko-KR" dirty="0" smtClean="0"/>
              <a:t>Write invalidation		</a:t>
            </a:r>
            <a:r>
              <a:rPr lang="en-US" altLang="ko-KR" dirty="0" err="1" smtClean="0"/>
              <a:t>c.f</a:t>
            </a:r>
            <a:r>
              <a:rPr lang="en-US" altLang="ko-KR" dirty="0" smtClean="0"/>
              <a:t>) write update</a:t>
            </a:r>
            <a:endParaRPr lang="en-US" altLang="ko-KR" dirty="0"/>
          </a:p>
          <a:p>
            <a:pPr lvl="3"/>
            <a:r>
              <a:rPr lang="en-US" altLang="ko-KR" dirty="0"/>
              <a:t>Multiple writer protocols	</a:t>
            </a:r>
            <a:r>
              <a:rPr lang="en-US" altLang="ko-KR" dirty="0" err="1"/>
              <a:t>c.f</a:t>
            </a:r>
            <a:r>
              <a:rPr lang="en-US" altLang="ko-KR" dirty="0"/>
              <a:t>) in-place write</a:t>
            </a:r>
          </a:p>
          <a:p>
            <a:pPr lvl="4"/>
            <a:r>
              <a:rPr lang="en-US" altLang="ko-KR" dirty="0" smtClean="0"/>
              <a:t>Lazy diff creation for false sharing</a:t>
            </a:r>
            <a:endParaRPr lang="en-US" altLang="ko-KR" dirty="0"/>
          </a:p>
          <a:p>
            <a:pPr lvl="1"/>
            <a:r>
              <a:rPr lang="en-US" altLang="ko-KR" dirty="0"/>
              <a:t>Benchmark</a:t>
            </a:r>
          </a:p>
          <a:p>
            <a:pPr lvl="2"/>
            <a:r>
              <a:rPr lang="en-US" altLang="ko-KR" dirty="0"/>
              <a:t>Jacobi, TSP, Quicksort, ILINK, Water </a:t>
            </a:r>
            <a:r>
              <a:rPr lang="en-US" altLang="ko-KR" dirty="0" smtClean="0"/>
              <a:t>(from LINKAGE, SPLASH suite)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4140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</a:p>
          <a:p>
            <a:r>
              <a:rPr lang="en-US" altLang="ko-KR" dirty="0"/>
              <a:t>Preliminaries: why</a:t>
            </a:r>
          </a:p>
          <a:p>
            <a:r>
              <a:rPr lang="en-US" altLang="ko-KR" dirty="0"/>
              <a:t>Implementations: how</a:t>
            </a:r>
          </a:p>
          <a:p>
            <a:pPr lvl="1"/>
            <a:r>
              <a:rPr lang="en-US" altLang="ko-KR" dirty="0"/>
              <a:t>Data structure</a:t>
            </a:r>
          </a:p>
          <a:p>
            <a:pPr lvl="1"/>
            <a:r>
              <a:rPr lang="en-US" altLang="ko-KR" dirty="0"/>
              <a:t>Interval and diff creation</a:t>
            </a:r>
          </a:p>
          <a:p>
            <a:pPr lvl="1"/>
            <a:r>
              <a:rPr lang="en-US" altLang="ko-KR" dirty="0"/>
              <a:t>Lock and barriers</a:t>
            </a:r>
          </a:p>
          <a:p>
            <a:pPr lvl="1"/>
            <a:r>
              <a:rPr lang="en-US" altLang="ko-KR" dirty="0"/>
              <a:t>Access Misses, garbage collection and Unix aspects</a:t>
            </a:r>
          </a:p>
          <a:p>
            <a:r>
              <a:rPr lang="en-US" altLang="ko-KR" dirty="0"/>
              <a:t>Experiments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079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Data Structure Overview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354084"/>
          </a:xfrm>
          <a:prstGeom prst="rect">
            <a:avLst/>
          </a:prstGeom>
        </p:spPr>
      </p:pic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019800" y="1825625"/>
            <a:ext cx="5334000" cy="4351338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540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Data Structure Overview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354084"/>
          </a:xfrm>
          <a:prstGeom prst="rect">
            <a:avLst/>
          </a:prstGeom>
        </p:spPr>
      </p:pic>
      <p:sp>
        <p:nvSpPr>
          <p:cNvPr id="7" name="자유형: 도형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71525 w 12192000"/>
              <a:gd name="connsiteY0" fmla="*/ 1825625 h 6858000"/>
              <a:gd name="connsiteX1" fmla="*/ 771525 w 12192000"/>
              <a:gd name="connsiteY1" fmla="*/ 5057775 h 6858000"/>
              <a:gd name="connsiteX2" fmla="*/ 2428875 w 12192000"/>
              <a:gd name="connsiteY2" fmla="*/ 5057775 h 6858000"/>
              <a:gd name="connsiteX3" fmla="*/ 2428875 w 12192000"/>
              <a:gd name="connsiteY3" fmla="*/ 182562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771525" y="1825625"/>
                </a:moveTo>
                <a:lnTo>
                  <a:pt x="771525" y="5057775"/>
                </a:lnTo>
                <a:lnTo>
                  <a:pt x="2428875" y="5057775"/>
                </a:lnTo>
                <a:lnTo>
                  <a:pt x="2428875" y="182562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019800" y="1825625"/>
            <a:ext cx="5334000" cy="4351338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Page Array</a:t>
            </a:r>
          </a:p>
          <a:p>
            <a:pPr lvl="1"/>
            <a:r>
              <a:rPr lang="en-US" altLang="ko-KR" sz="2000" dirty="0">
                <a:solidFill>
                  <a:schemeClr val="bg1"/>
                </a:solidFill>
              </a:rPr>
              <a:t>One entry for each shared page</a:t>
            </a:r>
          </a:p>
          <a:p>
            <a:pPr lvl="2"/>
            <a:r>
              <a:rPr lang="en-US" altLang="ko-KR" sz="1600" dirty="0">
                <a:solidFill>
                  <a:schemeClr val="bg1"/>
                </a:solidFill>
              </a:rPr>
              <a:t>Current status</a:t>
            </a:r>
          </a:p>
          <a:p>
            <a:pPr lvl="3"/>
            <a:r>
              <a:rPr lang="en-US" altLang="ko-KR" sz="1400" dirty="0">
                <a:solidFill>
                  <a:schemeClr val="bg1"/>
                </a:solidFill>
              </a:rPr>
              <a:t>No access, read-only, read-write</a:t>
            </a:r>
          </a:p>
          <a:p>
            <a:pPr lvl="2"/>
            <a:r>
              <a:rPr lang="en-US" altLang="ko-KR" sz="1600" dirty="0">
                <a:solidFill>
                  <a:schemeClr val="bg1"/>
                </a:solidFill>
              </a:rPr>
              <a:t>Approximate </a:t>
            </a:r>
            <a:r>
              <a:rPr lang="en-US" altLang="ko-KR" sz="1600" dirty="0" err="1">
                <a:solidFill>
                  <a:schemeClr val="bg1"/>
                </a:solidFill>
              </a:rPr>
              <a:t>copyset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lvl="3"/>
            <a:r>
              <a:rPr lang="en-US" altLang="ko-KR" sz="1400" dirty="0">
                <a:solidFill>
                  <a:schemeClr val="bg1"/>
                </a:solidFill>
              </a:rPr>
              <a:t>Specifying the set of processors that are believed to currently cache this page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8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Data Structure Overview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354084"/>
          </a:xfrm>
          <a:prstGeom prst="rect">
            <a:avLst/>
          </a:prstGeom>
        </p:spPr>
      </p:pic>
      <p:sp>
        <p:nvSpPr>
          <p:cNvPr id="9" name="자유형: 도형 8"/>
          <p:cNvSpPr/>
          <p:nvPr/>
        </p:nvSpPr>
        <p:spPr>
          <a:xfrm>
            <a:off x="-1" y="-1"/>
            <a:ext cx="12192000" cy="6858000"/>
          </a:xfrm>
          <a:custGeom>
            <a:avLst/>
            <a:gdLst>
              <a:gd name="connsiteX0" fmla="*/ 2440304 w 12192000"/>
              <a:gd name="connsiteY0" fmla="*/ 1825625 h 6858000"/>
              <a:gd name="connsiteX1" fmla="*/ 2440304 w 12192000"/>
              <a:gd name="connsiteY1" fmla="*/ 2964180 h 6858000"/>
              <a:gd name="connsiteX2" fmla="*/ 4640579 w 12192000"/>
              <a:gd name="connsiteY2" fmla="*/ 2964180 h 6858000"/>
              <a:gd name="connsiteX3" fmla="*/ 4640579 w 12192000"/>
              <a:gd name="connsiteY3" fmla="*/ 1825625 h 6858000"/>
              <a:gd name="connsiteX4" fmla="*/ 771525 w 12192000"/>
              <a:gd name="connsiteY4" fmla="*/ 1825625 h 6858000"/>
              <a:gd name="connsiteX5" fmla="*/ 771525 w 12192000"/>
              <a:gd name="connsiteY5" fmla="*/ 5057775 h 6858000"/>
              <a:gd name="connsiteX6" fmla="*/ 2428875 w 12192000"/>
              <a:gd name="connsiteY6" fmla="*/ 5057775 h 6858000"/>
              <a:gd name="connsiteX7" fmla="*/ 2428875 w 12192000"/>
              <a:gd name="connsiteY7" fmla="*/ 182562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440304" y="1825625"/>
                </a:moveTo>
                <a:lnTo>
                  <a:pt x="2440304" y="2964180"/>
                </a:lnTo>
                <a:lnTo>
                  <a:pt x="4640579" y="2964180"/>
                </a:lnTo>
                <a:lnTo>
                  <a:pt x="4640579" y="1825625"/>
                </a:lnTo>
                <a:close/>
                <a:moveTo>
                  <a:pt x="771525" y="1825625"/>
                </a:moveTo>
                <a:lnTo>
                  <a:pt x="771525" y="5057775"/>
                </a:lnTo>
                <a:lnTo>
                  <a:pt x="2428875" y="5057775"/>
                </a:lnTo>
                <a:lnTo>
                  <a:pt x="2428875" y="182562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019800" y="1825625"/>
            <a:ext cx="5334000" cy="4351338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Page Array</a:t>
            </a:r>
          </a:p>
          <a:p>
            <a:pPr lvl="1"/>
            <a:r>
              <a:rPr lang="en-US" altLang="ko-KR" sz="2000" dirty="0">
                <a:solidFill>
                  <a:schemeClr val="bg1"/>
                </a:solidFill>
              </a:rPr>
              <a:t>One entry for each shared page</a:t>
            </a:r>
          </a:p>
          <a:p>
            <a:pPr lvl="2"/>
            <a:r>
              <a:rPr lang="en-US" altLang="ko-KR" sz="1600" dirty="0">
                <a:solidFill>
                  <a:schemeClr val="bg1"/>
                </a:solidFill>
              </a:rPr>
              <a:t>Current status</a:t>
            </a:r>
          </a:p>
          <a:p>
            <a:pPr lvl="3"/>
            <a:r>
              <a:rPr lang="en-US" altLang="ko-KR" sz="1400" dirty="0">
                <a:solidFill>
                  <a:schemeClr val="bg1"/>
                </a:solidFill>
              </a:rPr>
              <a:t>No access, read-only, read-write</a:t>
            </a:r>
          </a:p>
          <a:p>
            <a:pPr lvl="2"/>
            <a:r>
              <a:rPr lang="en-US" altLang="ko-KR" sz="1600" dirty="0">
                <a:solidFill>
                  <a:schemeClr val="bg1"/>
                </a:solidFill>
              </a:rPr>
              <a:t>Approximate </a:t>
            </a:r>
            <a:r>
              <a:rPr lang="en-US" altLang="ko-KR" sz="1600" dirty="0" err="1">
                <a:solidFill>
                  <a:schemeClr val="bg1"/>
                </a:solidFill>
              </a:rPr>
              <a:t>copyset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lvl="3"/>
            <a:r>
              <a:rPr lang="en-US" altLang="ko-KR" sz="1400" dirty="0">
                <a:solidFill>
                  <a:schemeClr val="bg1"/>
                </a:solidFill>
              </a:rPr>
              <a:t>Specifying the set of processors that are believed to currently cache this page</a:t>
            </a:r>
            <a:endParaRPr lang="ko-KR" altLang="en-US" sz="1400" dirty="0">
              <a:solidFill>
                <a:schemeClr val="bg1"/>
              </a:solidFill>
            </a:endParaRPr>
          </a:p>
          <a:p>
            <a:pPr lvl="3"/>
            <a:endParaRPr lang="en-US" altLang="ko-KR" sz="1400" dirty="0">
              <a:solidFill>
                <a:schemeClr val="bg1"/>
              </a:solidFill>
            </a:endParaRPr>
          </a:p>
          <a:p>
            <a:pPr lvl="1"/>
            <a:r>
              <a:rPr lang="en-US" altLang="ko-KR" sz="2000" dirty="0">
                <a:solidFill>
                  <a:schemeClr val="bg1"/>
                </a:solidFill>
              </a:rPr>
              <a:t>Array indexed by processor </a:t>
            </a:r>
          </a:p>
          <a:p>
            <a:pPr lvl="2"/>
            <a:r>
              <a:rPr lang="en-US" altLang="ko-KR" sz="1600" dirty="0">
                <a:solidFill>
                  <a:schemeClr val="bg1"/>
                </a:solidFill>
              </a:rPr>
              <a:t>Head and tail pointers to linked list of write notice records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44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Data Structure Overview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354084"/>
          </a:xfrm>
          <a:prstGeom prst="rect">
            <a:avLst/>
          </a:prstGeom>
        </p:spPr>
      </p:pic>
      <p:sp>
        <p:nvSpPr>
          <p:cNvPr id="18" name="자유형: 도형 1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426844 w 12192000"/>
              <a:gd name="connsiteY0" fmla="*/ 5065554 h 6858000"/>
              <a:gd name="connsiteX1" fmla="*/ 1426844 w 12192000"/>
              <a:gd name="connsiteY1" fmla="*/ 6311900 h 6858000"/>
              <a:gd name="connsiteX2" fmla="*/ 6019799 w 12192000"/>
              <a:gd name="connsiteY2" fmla="*/ 6311900 h 6858000"/>
              <a:gd name="connsiteX3" fmla="*/ 6019799 w 12192000"/>
              <a:gd name="connsiteY3" fmla="*/ 5065554 h 6858000"/>
              <a:gd name="connsiteX4" fmla="*/ 2508885 w 12192000"/>
              <a:gd name="connsiteY4" fmla="*/ 4244340 h 6858000"/>
              <a:gd name="connsiteX5" fmla="*/ 2508885 w 12192000"/>
              <a:gd name="connsiteY5" fmla="*/ 5062808 h 6858000"/>
              <a:gd name="connsiteX6" fmla="*/ 4777742 w 12192000"/>
              <a:gd name="connsiteY6" fmla="*/ 5062808 h 6858000"/>
              <a:gd name="connsiteX7" fmla="*/ 4777742 w 12192000"/>
              <a:gd name="connsiteY7" fmla="*/ 42443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426844" y="5065554"/>
                </a:moveTo>
                <a:lnTo>
                  <a:pt x="1426844" y="6311900"/>
                </a:lnTo>
                <a:lnTo>
                  <a:pt x="6019799" y="6311900"/>
                </a:lnTo>
                <a:lnTo>
                  <a:pt x="6019799" y="5065554"/>
                </a:lnTo>
                <a:close/>
                <a:moveTo>
                  <a:pt x="2508885" y="4244340"/>
                </a:moveTo>
                <a:lnTo>
                  <a:pt x="2508885" y="5062808"/>
                </a:lnTo>
                <a:lnTo>
                  <a:pt x="4777742" y="5062808"/>
                </a:lnTo>
                <a:lnTo>
                  <a:pt x="4777742" y="42443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019800" y="1825625"/>
            <a:ext cx="5334000" cy="4351338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Proc Array</a:t>
            </a:r>
          </a:p>
          <a:p>
            <a:pPr lvl="1"/>
            <a:r>
              <a:rPr lang="en-US" altLang="ko-KR" sz="2000" dirty="0">
                <a:solidFill>
                  <a:schemeClr val="bg1"/>
                </a:solidFill>
              </a:rPr>
              <a:t>One entry for each processor</a:t>
            </a:r>
          </a:p>
          <a:p>
            <a:pPr lvl="1"/>
            <a:r>
              <a:rPr lang="en-US" altLang="ko-KR" sz="2000" dirty="0">
                <a:solidFill>
                  <a:schemeClr val="bg1"/>
                </a:solidFill>
              </a:rPr>
              <a:t>Pointer to the head and tail of a doubly linked list of interval records</a:t>
            </a:r>
          </a:p>
          <a:p>
            <a:pPr lvl="1"/>
            <a:endParaRPr lang="en-US" altLang="ko-K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93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Data Structure Overview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354084"/>
          </a:xfrm>
          <a:prstGeom prst="rect">
            <a:avLst/>
          </a:prstGeom>
        </p:spPr>
      </p:pic>
      <p:sp>
        <p:nvSpPr>
          <p:cNvPr id="8" name="자유형: 도형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426844 w 12192000"/>
              <a:gd name="connsiteY0" fmla="*/ 5065554 h 6858000"/>
              <a:gd name="connsiteX1" fmla="*/ 1426844 w 12192000"/>
              <a:gd name="connsiteY1" fmla="*/ 6311900 h 6858000"/>
              <a:gd name="connsiteX2" fmla="*/ 6019799 w 12192000"/>
              <a:gd name="connsiteY2" fmla="*/ 6311900 h 6858000"/>
              <a:gd name="connsiteX3" fmla="*/ 6019799 w 12192000"/>
              <a:gd name="connsiteY3" fmla="*/ 5065554 h 6858000"/>
              <a:gd name="connsiteX4" fmla="*/ 2508885 w 12192000"/>
              <a:gd name="connsiteY4" fmla="*/ 1825625 h 6858000"/>
              <a:gd name="connsiteX5" fmla="*/ 2508885 w 12192000"/>
              <a:gd name="connsiteY5" fmla="*/ 5062808 h 6858000"/>
              <a:gd name="connsiteX6" fmla="*/ 4777742 w 12192000"/>
              <a:gd name="connsiteY6" fmla="*/ 5062808 h 6858000"/>
              <a:gd name="connsiteX7" fmla="*/ 4777742 w 12192000"/>
              <a:gd name="connsiteY7" fmla="*/ 182562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426844" y="5065554"/>
                </a:moveTo>
                <a:lnTo>
                  <a:pt x="1426844" y="6311900"/>
                </a:lnTo>
                <a:lnTo>
                  <a:pt x="6019799" y="6311900"/>
                </a:lnTo>
                <a:lnTo>
                  <a:pt x="6019799" y="5065554"/>
                </a:lnTo>
                <a:close/>
                <a:moveTo>
                  <a:pt x="2508885" y="1825625"/>
                </a:moveTo>
                <a:lnTo>
                  <a:pt x="2508885" y="5062808"/>
                </a:lnTo>
                <a:lnTo>
                  <a:pt x="4777742" y="5062808"/>
                </a:lnTo>
                <a:lnTo>
                  <a:pt x="4777742" y="182562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019800" y="1825625"/>
            <a:ext cx="5334000" cy="4351338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Proc Array</a:t>
            </a:r>
          </a:p>
          <a:p>
            <a:pPr lvl="1"/>
            <a:r>
              <a:rPr lang="en-US" altLang="ko-KR" sz="2000" dirty="0">
                <a:solidFill>
                  <a:schemeClr val="bg1"/>
                </a:solidFill>
              </a:rPr>
              <a:t>One entry for each processor</a:t>
            </a:r>
          </a:p>
          <a:p>
            <a:pPr lvl="1"/>
            <a:r>
              <a:rPr lang="en-US" altLang="ko-KR" sz="2000" dirty="0">
                <a:solidFill>
                  <a:schemeClr val="bg1"/>
                </a:solidFill>
              </a:rPr>
              <a:t>Pointer to the head and tail of a doubly linked list of interval records</a:t>
            </a:r>
          </a:p>
          <a:p>
            <a:pPr lvl="1"/>
            <a:endParaRPr lang="en-US" altLang="ko-KR" sz="2000" dirty="0">
              <a:solidFill>
                <a:schemeClr val="bg1"/>
              </a:solidFill>
            </a:endParaRPr>
          </a:p>
          <a:p>
            <a:pPr lvl="1"/>
            <a:r>
              <a:rPr lang="en-US" altLang="ko-KR" sz="2000" dirty="0">
                <a:solidFill>
                  <a:schemeClr val="bg1"/>
                </a:solidFill>
              </a:rPr>
              <a:t>Interval Records</a:t>
            </a:r>
          </a:p>
          <a:p>
            <a:pPr lvl="2"/>
            <a:r>
              <a:rPr lang="en-US" altLang="ko-KR" sz="1600" dirty="0">
                <a:solidFill>
                  <a:schemeClr val="bg1"/>
                </a:solidFill>
              </a:rPr>
              <a:t>Pointer to a list of write notice records for that interval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2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Big Picture</a:t>
            </a: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291" y="1069934"/>
            <a:ext cx="2040446" cy="132556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90" y="4197100"/>
            <a:ext cx="2040446" cy="13255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86" y="2758804"/>
            <a:ext cx="2040446" cy="132556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71" y="5152484"/>
            <a:ext cx="2040446" cy="132556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794" y="365125"/>
            <a:ext cx="2040446" cy="132556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98" y="2905106"/>
            <a:ext cx="2040446" cy="132556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11" y="1286940"/>
            <a:ext cx="2040446" cy="132556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54" y="4489702"/>
            <a:ext cx="2040446" cy="13255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9283" y="4723721"/>
            <a:ext cx="2529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Benchmark (speedup)</a:t>
            </a:r>
          </a:p>
          <a:p>
            <a:r>
              <a:rPr lang="en-US" altLang="ko-KR" dirty="0" smtClean="0"/>
              <a:t>- Jacobi (x7.4)</a:t>
            </a:r>
          </a:p>
          <a:p>
            <a:r>
              <a:rPr lang="en-US" altLang="ko-KR" dirty="0"/>
              <a:t>-</a:t>
            </a:r>
            <a:r>
              <a:rPr lang="en-US" altLang="ko-KR" dirty="0" smtClean="0"/>
              <a:t> TSP (x7.2)</a:t>
            </a:r>
          </a:p>
          <a:p>
            <a:r>
              <a:rPr lang="en-US" altLang="ko-KR" dirty="0"/>
              <a:t>-</a:t>
            </a:r>
            <a:r>
              <a:rPr lang="en-US" altLang="ko-KR" dirty="0" smtClean="0"/>
              <a:t> Quicksort (x6.3)</a:t>
            </a:r>
          </a:p>
          <a:p>
            <a:r>
              <a:rPr lang="en-US" altLang="ko-KR" dirty="0"/>
              <a:t>-</a:t>
            </a:r>
            <a:r>
              <a:rPr lang="en-US" altLang="ko-KR" dirty="0" smtClean="0"/>
              <a:t> ILINK (x5.7)</a:t>
            </a:r>
          </a:p>
          <a:p>
            <a:r>
              <a:rPr lang="en-US" altLang="ko-KR" dirty="0"/>
              <a:t>-</a:t>
            </a:r>
            <a:r>
              <a:rPr lang="en-US" altLang="ko-KR" dirty="0" smtClean="0"/>
              <a:t> Water (x4.0)</a:t>
            </a:r>
          </a:p>
        </p:txBody>
      </p:sp>
      <p:sp>
        <p:nvSpPr>
          <p:cNvPr id="16" name="구름 15"/>
          <p:cNvSpPr/>
          <p:nvPr/>
        </p:nvSpPr>
        <p:spPr>
          <a:xfrm>
            <a:off x="6786917" y="2503055"/>
            <a:ext cx="2193779" cy="168887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Distributed Shared Memory</a:t>
            </a:r>
            <a:endParaRPr lang="ko-KR" altLang="en-US"/>
          </a:p>
        </p:txBody>
      </p:sp>
      <p:cxnSp>
        <p:nvCxnSpPr>
          <p:cNvPr id="18" name="직선 연결선 17"/>
          <p:cNvCxnSpPr/>
          <p:nvPr/>
        </p:nvCxnSpPr>
        <p:spPr>
          <a:xfrm flipH="1">
            <a:off x="7683325" y="3939578"/>
            <a:ext cx="144379" cy="1212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32869" y="4617480"/>
            <a:ext cx="117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Ethernet</a:t>
            </a:r>
            <a:endParaRPr lang="ko-KR" altLang="en-US"/>
          </a:p>
        </p:txBody>
      </p:sp>
      <p:cxnSp>
        <p:nvCxnSpPr>
          <p:cNvPr id="20" name="직선 연결선 19"/>
          <p:cNvCxnSpPr>
            <a:endCxn id="16" idx="0"/>
          </p:cNvCxnSpPr>
          <p:nvPr/>
        </p:nvCxnSpPr>
        <p:spPr>
          <a:xfrm flipH="1" flipV="1">
            <a:off x="8978868" y="3347490"/>
            <a:ext cx="1028308" cy="51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82555" y="2978158"/>
            <a:ext cx="70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ATM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835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9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Data Structure Overview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354084"/>
          </a:xfrm>
          <a:prstGeom prst="rect">
            <a:avLst/>
          </a:prstGeom>
        </p:spPr>
      </p:pic>
      <p:sp>
        <p:nvSpPr>
          <p:cNvPr id="9" name="자유형: 도형 8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2529840 w 12192000"/>
              <a:gd name="connsiteY0" fmla="*/ 1825625 h 6858000"/>
              <a:gd name="connsiteX1" fmla="*/ 2529840 w 12192000"/>
              <a:gd name="connsiteY1" fmla="*/ 3482340 h 6858000"/>
              <a:gd name="connsiteX2" fmla="*/ 4838700 w 12192000"/>
              <a:gd name="connsiteY2" fmla="*/ 3482340 h 6858000"/>
              <a:gd name="connsiteX3" fmla="*/ 4838700 w 12192000"/>
              <a:gd name="connsiteY3" fmla="*/ 4564380 h 6858000"/>
              <a:gd name="connsiteX4" fmla="*/ 6019801 w 12192000"/>
              <a:gd name="connsiteY4" fmla="*/ 4564380 h 6858000"/>
              <a:gd name="connsiteX5" fmla="*/ 6019801 w 12192000"/>
              <a:gd name="connsiteY5" fmla="*/ 2164080 h 6858000"/>
              <a:gd name="connsiteX6" fmla="*/ 4838700 w 12192000"/>
              <a:gd name="connsiteY6" fmla="*/ 2164080 h 6858000"/>
              <a:gd name="connsiteX7" fmla="*/ 4838700 w 12192000"/>
              <a:gd name="connsiteY7" fmla="*/ 182562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529840" y="1825625"/>
                </a:moveTo>
                <a:lnTo>
                  <a:pt x="2529840" y="3482340"/>
                </a:lnTo>
                <a:lnTo>
                  <a:pt x="4838700" y="3482340"/>
                </a:lnTo>
                <a:lnTo>
                  <a:pt x="4838700" y="4564380"/>
                </a:lnTo>
                <a:lnTo>
                  <a:pt x="6019801" y="4564380"/>
                </a:lnTo>
                <a:lnTo>
                  <a:pt x="6019801" y="2164080"/>
                </a:lnTo>
                <a:lnTo>
                  <a:pt x="4838700" y="2164080"/>
                </a:lnTo>
                <a:lnTo>
                  <a:pt x="4838700" y="182562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019800" y="1825625"/>
            <a:ext cx="5334000" cy="4351338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Diff pool</a:t>
            </a:r>
          </a:p>
          <a:p>
            <a:pPr lvl="1"/>
            <a:r>
              <a:rPr lang="en-US" altLang="ko-KR" sz="2000" dirty="0">
                <a:solidFill>
                  <a:schemeClr val="bg1"/>
                </a:solidFill>
              </a:rPr>
              <a:t> store diffs for corresponding write notice records</a:t>
            </a:r>
          </a:p>
          <a:p>
            <a:pPr lvl="1"/>
            <a:r>
              <a:rPr lang="en-US" altLang="ko-KR" sz="2000" dirty="0">
                <a:solidFill>
                  <a:schemeClr val="bg1"/>
                </a:solidFill>
              </a:rPr>
              <a:t>Write notice records has a pointer for the diffs in diff pool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62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9184" y="380434"/>
            <a:ext cx="1140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Page Data</a:t>
            </a:r>
            <a:endParaRPr lang="ko-KR" alt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6258660" y="879958"/>
            <a:ext cx="1195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Page Array</a:t>
            </a:r>
            <a:endParaRPr lang="ko-KR" alt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866932" y="3016548"/>
            <a:ext cx="115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Proc Array</a:t>
            </a:r>
            <a:endParaRPr lang="ko-KR" altLang="en-US" sz="1600" dirty="0"/>
          </a:p>
        </p:txBody>
      </p:sp>
      <p:sp>
        <p:nvSpPr>
          <p:cNvPr id="99" name="TextBox 98"/>
          <p:cNvSpPr txBox="1"/>
          <p:nvPr/>
        </p:nvSpPr>
        <p:spPr>
          <a:xfrm>
            <a:off x="4839039" y="2428199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Timestamp</a:t>
            </a:r>
            <a:endParaRPr lang="ko-KR" altLang="en-US" sz="1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6837348" y="1934503"/>
            <a:ext cx="873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Interval</a:t>
            </a: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4946650" y="238676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41602" y="24193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0</a:t>
            </a:r>
            <a:endParaRPr lang="ko-KR" altLang="en-US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1224982" y="24193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1</a:t>
            </a:r>
            <a:endParaRPr lang="ko-KR" alt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11224982" y="3666114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3</a:t>
            </a:r>
            <a:endParaRPr lang="ko-KR" altLang="en-US" sz="1200" dirty="0"/>
          </a:p>
        </p:txBody>
      </p:sp>
      <p:sp>
        <p:nvSpPr>
          <p:cNvPr id="137" name="TextBox 136"/>
          <p:cNvSpPr txBox="1"/>
          <p:nvPr/>
        </p:nvSpPr>
        <p:spPr>
          <a:xfrm>
            <a:off x="7541602" y="3666114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2</a:t>
            </a:r>
            <a:endParaRPr lang="ko-KR" altLang="en-US" sz="1200" dirty="0"/>
          </a:p>
        </p:txBody>
      </p:sp>
      <p:sp>
        <p:nvSpPr>
          <p:cNvPr id="138" name="직사각형 137"/>
          <p:cNvSpPr/>
          <p:nvPr/>
        </p:nvSpPr>
        <p:spPr>
          <a:xfrm>
            <a:off x="5936848" y="2264772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5936847" y="2515580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5937374" y="2766388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5936847" y="3017196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5549514" y="30557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43" name="직사각형 142"/>
          <p:cNvSpPr/>
          <p:nvPr/>
        </p:nvSpPr>
        <p:spPr>
          <a:xfrm>
            <a:off x="5969457" y="30557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5969457" y="53841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5969457" y="77125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46" name="직사각형 145"/>
          <p:cNvSpPr/>
          <p:nvPr/>
        </p:nvSpPr>
        <p:spPr>
          <a:xfrm>
            <a:off x="5969457" y="100409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5549514" y="124022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 </a:t>
            </a:r>
          </a:p>
        </p:txBody>
      </p:sp>
      <p:sp>
        <p:nvSpPr>
          <p:cNvPr id="148" name="직사각형 147"/>
          <p:cNvSpPr/>
          <p:nvPr/>
        </p:nvSpPr>
        <p:spPr>
          <a:xfrm>
            <a:off x="5969457" y="124022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5969457" y="147306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50" name="직사각형 149"/>
          <p:cNvSpPr/>
          <p:nvPr/>
        </p:nvSpPr>
        <p:spPr>
          <a:xfrm>
            <a:off x="5969457" y="170590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51" name="직사각형 150"/>
          <p:cNvSpPr/>
          <p:nvPr/>
        </p:nvSpPr>
        <p:spPr>
          <a:xfrm>
            <a:off x="5969457" y="193874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52" name="직사각형 151"/>
          <p:cNvSpPr/>
          <p:nvPr/>
        </p:nvSpPr>
        <p:spPr>
          <a:xfrm>
            <a:off x="5936848" y="5675347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5936847" y="5926155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4" name="직사각형 153"/>
          <p:cNvSpPr/>
          <p:nvPr/>
        </p:nvSpPr>
        <p:spPr>
          <a:xfrm>
            <a:off x="5937374" y="6176963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5936847" y="6427771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6" name="직사각형 155"/>
          <p:cNvSpPr/>
          <p:nvPr/>
        </p:nvSpPr>
        <p:spPr>
          <a:xfrm>
            <a:off x="5549514" y="371614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57" name="직사각형 156"/>
          <p:cNvSpPr/>
          <p:nvPr/>
        </p:nvSpPr>
        <p:spPr>
          <a:xfrm>
            <a:off x="5969457" y="371614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58" name="직사각형 157"/>
          <p:cNvSpPr/>
          <p:nvPr/>
        </p:nvSpPr>
        <p:spPr>
          <a:xfrm>
            <a:off x="5969457" y="394898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59" name="직사각형 158"/>
          <p:cNvSpPr/>
          <p:nvPr/>
        </p:nvSpPr>
        <p:spPr>
          <a:xfrm>
            <a:off x="5969457" y="418182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60" name="직사각형 159"/>
          <p:cNvSpPr/>
          <p:nvPr/>
        </p:nvSpPr>
        <p:spPr>
          <a:xfrm>
            <a:off x="5969457" y="441466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61" name="직사각형 160"/>
          <p:cNvSpPr/>
          <p:nvPr/>
        </p:nvSpPr>
        <p:spPr>
          <a:xfrm>
            <a:off x="5549514" y="465079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62" name="직사각형 161"/>
          <p:cNvSpPr/>
          <p:nvPr/>
        </p:nvSpPr>
        <p:spPr>
          <a:xfrm>
            <a:off x="5969457" y="465079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63" name="직사각형 162"/>
          <p:cNvSpPr/>
          <p:nvPr/>
        </p:nvSpPr>
        <p:spPr>
          <a:xfrm>
            <a:off x="5969457" y="488363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64" name="직사각형 163"/>
          <p:cNvSpPr/>
          <p:nvPr/>
        </p:nvSpPr>
        <p:spPr>
          <a:xfrm>
            <a:off x="5969457" y="511647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65" name="직사각형 164"/>
          <p:cNvSpPr/>
          <p:nvPr/>
        </p:nvSpPr>
        <p:spPr>
          <a:xfrm>
            <a:off x="5969457" y="534931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66" name="직사각형 165"/>
          <p:cNvSpPr/>
          <p:nvPr/>
        </p:nvSpPr>
        <p:spPr>
          <a:xfrm>
            <a:off x="9631263" y="2264772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67" name="직사각형 166"/>
          <p:cNvSpPr/>
          <p:nvPr/>
        </p:nvSpPr>
        <p:spPr>
          <a:xfrm>
            <a:off x="9631262" y="2515580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68" name="직사각형 167"/>
          <p:cNvSpPr/>
          <p:nvPr/>
        </p:nvSpPr>
        <p:spPr>
          <a:xfrm>
            <a:off x="9631789" y="2766388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69" name="직사각형 168"/>
          <p:cNvSpPr/>
          <p:nvPr/>
        </p:nvSpPr>
        <p:spPr>
          <a:xfrm>
            <a:off x="9631262" y="3017196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9243929" y="30557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71" name="직사각형 170"/>
          <p:cNvSpPr/>
          <p:nvPr/>
        </p:nvSpPr>
        <p:spPr>
          <a:xfrm>
            <a:off x="9663872" y="30557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9663872" y="53841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73" name="직사각형 172"/>
          <p:cNvSpPr/>
          <p:nvPr/>
        </p:nvSpPr>
        <p:spPr>
          <a:xfrm>
            <a:off x="9663872" y="77125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9663872" y="100409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75" name="직사각형 174"/>
          <p:cNvSpPr/>
          <p:nvPr/>
        </p:nvSpPr>
        <p:spPr>
          <a:xfrm>
            <a:off x="9243929" y="124022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76" name="직사각형 175"/>
          <p:cNvSpPr/>
          <p:nvPr/>
        </p:nvSpPr>
        <p:spPr>
          <a:xfrm>
            <a:off x="9663872" y="124022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9663872" y="147306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78" name="직사각형 177"/>
          <p:cNvSpPr/>
          <p:nvPr/>
        </p:nvSpPr>
        <p:spPr>
          <a:xfrm>
            <a:off x="9663872" y="170590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79" name="직사각형 178"/>
          <p:cNvSpPr/>
          <p:nvPr/>
        </p:nvSpPr>
        <p:spPr>
          <a:xfrm>
            <a:off x="9663872" y="193874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9631263" y="5675347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81" name="직사각형 180"/>
          <p:cNvSpPr/>
          <p:nvPr/>
        </p:nvSpPr>
        <p:spPr>
          <a:xfrm>
            <a:off x="9631262" y="5926155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9631789" y="6176963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83" name="직사각형 182"/>
          <p:cNvSpPr/>
          <p:nvPr/>
        </p:nvSpPr>
        <p:spPr>
          <a:xfrm>
            <a:off x="9631262" y="6427771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84" name="직사각형 183"/>
          <p:cNvSpPr/>
          <p:nvPr/>
        </p:nvSpPr>
        <p:spPr>
          <a:xfrm>
            <a:off x="9243929" y="371614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85" name="직사각형 184"/>
          <p:cNvSpPr/>
          <p:nvPr/>
        </p:nvSpPr>
        <p:spPr>
          <a:xfrm>
            <a:off x="9663872" y="371614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86" name="직사각형 185"/>
          <p:cNvSpPr/>
          <p:nvPr/>
        </p:nvSpPr>
        <p:spPr>
          <a:xfrm>
            <a:off x="9663872" y="394898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87" name="직사각형 186"/>
          <p:cNvSpPr/>
          <p:nvPr/>
        </p:nvSpPr>
        <p:spPr>
          <a:xfrm>
            <a:off x="9663872" y="418182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88" name="직사각형 187"/>
          <p:cNvSpPr/>
          <p:nvPr/>
        </p:nvSpPr>
        <p:spPr>
          <a:xfrm>
            <a:off x="9663872" y="441466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89" name="직사각형 188"/>
          <p:cNvSpPr/>
          <p:nvPr/>
        </p:nvSpPr>
        <p:spPr>
          <a:xfrm>
            <a:off x="9243929" y="465079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  <a:p>
            <a:pPr algn="ctr"/>
            <a:endParaRPr lang="en-US" altLang="ko-KR" sz="1500" dirty="0">
              <a:solidFill>
                <a:schemeClr val="tx1"/>
              </a:solidFill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9663872" y="465079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91" name="직사각형 190"/>
          <p:cNvSpPr/>
          <p:nvPr/>
        </p:nvSpPr>
        <p:spPr>
          <a:xfrm>
            <a:off x="9663872" y="488363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92" name="직사각형 191"/>
          <p:cNvSpPr/>
          <p:nvPr/>
        </p:nvSpPr>
        <p:spPr>
          <a:xfrm>
            <a:off x="9663872" y="511647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9663872" y="534931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94" name="직사각형 193"/>
          <p:cNvSpPr/>
          <p:nvPr/>
        </p:nvSpPr>
        <p:spPr>
          <a:xfrm>
            <a:off x="5016500" y="305572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" name="직사각형 194"/>
          <p:cNvSpPr/>
          <p:nvPr/>
        </p:nvSpPr>
        <p:spPr>
          <a:xfrm>
            <a:off x="5016500" y="1232616"/>
            <a:ext cx="457200" cy="4656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TextBox 195"/>
          <p:cNvSpPr txBox="1"/>
          <p:nvPr/>
        </p:nvSpPr>
        <p:spPr>
          <a:xfrm>
            <a:off x="5053552" y="225874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97" name="TextBox 196"/>
          <p:cNvSpPr txBox="1"/>
          <p:nvPr/>
        </p:nvSpPr>
        <p:spPr>
          <a:xfrm>
            <a:off x="8685752" y="225874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98" name="TextBox 197"/>
          <p:cNvSpPr txBox="1"/>
          <p:nvPr/>
        </p:nvSpPr>
        <p:spPr>
          <a:xfrm>
            <a:off x="8685752" y="56753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99" name="TextBox 198"/>
          <p:cNvSpPr txBox="1"/>
          <p:nvPr/>
        </p:nvSpPr>
        <p:spPr>
          <a:xfrm>
            <a:off x="4885769" y="56753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202" name="직사각형 201"/>
          <p:cNvSpPr/>
          <p:nvPr/>
        </p:nvSpPr>
        <p:spPr>
          <a:xfrm>
            <a:off x="6306508" y="226477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03" name="직사각형 202"/>
          <p:cNvSpPr/>
          <p:nvPr/>
        </p:nvSpPr>
        <p:spPr>
          <a:xfrm>
            <a:off x="6306508" y="251656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04" name="직사각형 203"/>
          <p:cNvSpPr/>
          <p:nvPr/>
        </p:nvSpPr>
        <p:spPr>
          <a:xfrm>
            <a:off x="6306508" y="2766388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05" name="직사각형 204"/>
          <p:cNvSpPr/>
          <p:nvPr/>
        </p:nvSpPr>
        <p:spPr>
          <a:xfrm>
            <a:off x="6306508" y="301621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06" name="직사각형 205"/>
          <p:cNvSpPr/>
          <p:nvPr/>
        </p:nvSpPr>
        <p:spPr>
          <a:xfrm>
            <a:off x="6306508" y="568082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07" name="직사각형 206"/>
          <p:cNvSpPr/>
          <p:nvPr/>
        </p:nvSpPr>
        <p:spPr>
          <a:xfrm>
            <a:off x="6306508" y="593261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08" name="직사각형 207"/>
          <p:cNvSpPr/>
          <p:nvPr/>
        </p:nvSpPr>
        <p:spPr>
          <a:xfrm>
            <a:off x="6306508" y="6182439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09" name="직사각형 208"/>
          <p:cNvSpPr/>
          <p:nvPr/>
        </p:nvSpPr>
        <p:spPr>
          <a:xfrm>
            <a:off x="6306508" y="643226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10" name="직사각형 209"/>
          <p:cNvSpPr/>
          <p:nvPr/>
        </p:nvSpPr>
        <p:spPr>
          <a:xfrm>
            <a:off x="10002577" y="568082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11" name="직사각형 210"/>
          <p:cNvSpPr/>
          <p:nvPr/>
        </p:nvSpPr>
        <p:spPr>
          <a:xfrm>
            <a:off x="10002577" y="593261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12" name="직사각형 211"/>
          <p:cNvSpPr/>
          <p:nvPr/>
        </p:nvSpPr>
        <p:spPr>
          <a:xfrm>
            <a:off x="10002577" y="6182439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13" name="직사각형 212"/>
          <p:cNvSpPr/>
          <p:nvPr/>
        </p:nvSpPr>
        <p:spPr>
          <a:xfrm>
            <a:off x="10002577" y="643226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14" name="직사각형 213"/>
          <p:cNvSpPr/>
          <p:nvPr/>
        </p:nvSpPr>
        <p:spPr>
          <a:xfrm>
            <a:off x="10002577" y="226477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15" name="직사각형 214"/>
          <p:cNvSpPr/>
          <p:nvPr/>
        </p:nvSpPr>
        <p:spPr>
          <a:xfrm>
            <a:off x="10002577" y="251656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16" name="직사각형 215"/>
          <p:cNvSpPr/>
          <p:nvPr/>
        </p:nvSpPr>
        <p:spPr>
          <a:xfrm>
            <a:off x="10002577" y="2766388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17" name="직사각형 216"/>
          <p:cNvSpPr/>
          <p:nvPr/>
        </p:nvSpPr>
        <p:spPr>
          <a:xfrm>
            <a:off x="10002577" y="301621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20" name="직사각형 219"/>
          <p:cNvSpPr/>
          <p:nvPr/>
        </p:nvSpPr>
        <p:spPr>
          <a:xfrm>
            <a:off x="8629309" y="238676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" name="직사각형 221"/>
          <p:cNvSpPr/>
          <p:nvPr/>
        </p:nvSpPr>
        <p:spPr>
          <a:xfrm>
            <a:off x="4946650" y="3666114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3" name="직사각형 222"/>
          <p:cNvSpPr/>
          <p:nvPr/>
        </p:nvSpPr>
        <p:spPr>
          <a:xfrm>
            <a:off x="8629309" y="3666114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633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3848100" cy="4351338"/>
          </a:xfrm>
        </p:spPr>
        <p:txBody>
          <a:bodyPr>
            <a:normAutofit/>
          </a:bodyPr>
          <a:lstStyle/>
          <a:p>
            <a:r>
              <a:rPr lang="en-US" altLang="ko-KR" sz="1600" dirty="0"/>
              <a:t>Proc 1 reads Page 0</a:t>
            </a:r>
            <a:endParaRPr lang="ko-KR" altLang="en-US" sz="1600" dirty="0"/>
          </a:p>
        </p:txBody>
      </p:sp>
      <p:sp>
        <p:nvSpPr>
          <p:cNvPr id="29" name="직사각형 28"/>
          <p:cNvSpPr/>
          <p:nvPr/>
        </p:nvSpPr>
        <p:spPr>
          <a:xfrm>
            <a:off x="5936848" y="2264772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936847" y="2515580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937374" y="2766388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936847" y="3017196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549514" y="30557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5969457" y="30557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969457" y="53841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969457" y="77125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969457" y="100409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549514" y="124022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 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5969457" y="124022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969457" y="147306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969457" y="170590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969457" y="193874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5936848" y="5675347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5936847" y="5926155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5937374" y="6176963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5936847" y="6427771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549514" y="371614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5969457" y="371614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5969457" y="394898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5969457" y="418182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5969457" y="441466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5549514" y="465079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5969457" y="465079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5969457" y="488363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5969457" y="511647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5969457" y="534931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9631263" y="2264772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9631262" y="2515580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9631789" y="2766388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9631262" y="3017196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9243929" y="30557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9663872" y="30557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9663872" y="53841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9663872" y="77125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9663872" y="100409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9243929" y="124022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90" name="직사각형 89"/>
          <p:cNvSpPr/>
          <p:nvPr/>
        </p:nvSpPr>
        <p:spPr>
          <a:xfrm>
            <a:off x="9663872" y="124022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9663872" y="147306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9663872" y="170590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9663872" y="193874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9631263" y="5675347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9631262" y="5926155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9631789" y="6176963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9631262" y="6427771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9243929" y="371614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01" name="직사각형 100"/>
          <p:cNvSpPr/>
          <p:nvPr/>
        </p:nvSpPr>
        <p:spPr>
          <a:xfrm>
            <a:off x="9663872" y="371614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9663872" y="394898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9663872" y="418182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9663872" y="441466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9243929" y="465079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  <a:p>
            <a:pPr algn="ctr"/>
            <a:endParaRPr lang="en-US" altLang="ko-KR" sz="1500" dirty="0">
              <a:solidFill>
                <a:schemeClr val="tx1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9663872" y="465079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9663872" y="488363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9663872" y="511647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9663872" y="534931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16500" y="305572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5016500" y="1232616"/>
            <a:ext cx="457200" cy="4656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extBox 109"/>
          <p:cNvSpPr txBox="1"/>
          <p:nvPr/>
        </p:nvSpPr>
        <p:spPr>
          <a:xfrm>
            <a:off x="5053552" y="225874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8685752" y="225874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685752" y="56753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885769" y="56753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6" name="직사각형 115"/>
          <p:cNvSpPr/>
          <p:nvPr/>
        </p:nvSpPr>
        <p:spPr>
          <a:xfrm>
            <a:off x="8685752" y="305572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301734" y="2258746"/>
            <a:ext cx="36427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Assumption: initially the pages are stored </a:t>
            </a:r>
            <a:br>
              <a:rPr lang="en-US" altLang="ko-KR" sz="1400" dirty="0"/>
            </a:br>
            <a:r>
              <a:rPr lang="en-US" altLang="ko-KR" sz="1400" dirty="0"/>
              <a:t>at process 0</a:t>
            </a:r>
          </a:p>
          <a:p>
            <a:endParaRPr lang="en-US" altLang="ko-KR" sz="1400" dirty="0"/>
          </a:p>
          <a:p>
            <a:r>
              <a:rPr lang="en-US" altLang="ko-KR" sz="1400" dirty="0"/>
              <a:t>Fetch the data from Process 0</a:t>
            </a:r>
          </a:p>
          <a:p>
            <a:endParaRPr lang="en-US" altLang="ko-KR" sz="1400" dirty="0"/>
          </a:p>
          <a:p>
            <a:r>
              <a:rPr lang="en-US" altLang="ko-KR" sz="1400" dirty="0"/>
              <a:t>The page status is modified to readable</a:t>
            </a:r>
          </a:p>
          <a:p>
            <a:endParaRPr lang="en-US" altLang="ko-KR" sz="1400" dirty="0"/>
          </a:p>
          <a:p>
            <a:r>
              <a:rPr lang="en-US" altLang="ko-KR" sz="1400" dirty="0" err="1"/>
              <a:t>TreadMarks</a:t>
            </a:r>
            <a:r>
              <a:rPr lang="en-US" altLang="ko-KR" sz="1400" dirty="0"/>
              <a:t> structure is not modified</a:t>
            </a:r>
            <a:endParaRPr lang="ko-KR" altLang="en-US" sz="1400" dirty="0"/>
          </a:p>
        </p:txBody>
      </p:sp>
      <p:sp>
        <p:nvSpPr>
          <p:cNvPr id="117" name="직사각형 116"/>
          <p:cNvSpPr/>
          <p:nvPr/>
        </p:nvSpPr>
        <p:spPr>
          <a:xfrm>
            <a:off x="6306508" y="226477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6306508" y="251656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6306508" y="2766388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6306508" y="301621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6306508" y="568082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6306508" y="593261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6306508" y="6182439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6306508" y="643226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10002577" y="568082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10002577" y="593261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10002577" y="6182439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10002577" y="643226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10002577" y="226477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10002577" y="251656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10002577" y="2766388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10002577" y="301621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4946650" y="238676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TextBox 153"/>
          <p:cNvSpPr txBox="1"/>
          <p:nvPr/>
        </p:nvSpPr>
        <p:spPr>
          <a:xfrm>
            <a:off x="7541602" y="24193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0</a:t>
            </a:r>
            <a:endParaRPr lang="ko-KR" altLang="en-US" sz="1200" dirty="0"/>
          </a:p>
        </p:txBody>
      </p:sp>
      <p:sp>
        <p:nvSpPr>
          <p:cNvPr id="155" name="TextBox 154"/>
          <p:cNvSpPr txBox="1"/>
          <p:nvPr/>
        </p:nvSpPr>
        <p:spPr>
          <a:xfrm>
            <a:off x="11224982" y="24193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1</a:t>
            </a:r>
            <a:endParaRPr lang="ko-KR" altLang="en-US" sz="1200" dirty="0"/>
          </a:p>
        </p:txBody>
      </p:sp>
      <p:sp>
        <p:nvSpPr>
          <p:cNvPr id="156" name="TextBox 155"/>
          <p:cNvSpPr txBox="1"/>
          <p:nvPr/>
        </p:nvSpPr>
        <p:spPr>
          <a:xfrm>
            <a:off x="11224982" y="3666114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3</a:t>
            </a:r>
            <a:endParaRPr lang="ko-KR" altLang="en-US" sz="1200" dirty="0"/>
          </a:p>
        </p:txBody>
      </p:sp>
      <p:sp>
        <p:nvSpPr>
          <p:cNvPr id="157" name="TextBox 156"/>
          <p:cNvSpPr txBox="1"/>
          <p:nvPr/>
        </p:nvSpPr>
        <p:spPr>
          <a:xfrm>
            <a:off x="7541602" y="3666114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2</a:t>
            </a:r>
            <a:endParaRPr lang="ko-KR" altLang="en-US" sz="1200" dirty="0"/>
          </a:p>
        </p:txBody>
      </p:sp>
      <p:sp>
        <p:nvSpPr>
          <p:cNvPr id="158" name="직사각형 157"/>
          <p:cNvSpPr/>
          <p:nvPr/>
        </p:nvSpPr>
        <p:spPr>
          <a:xfrm>
            <a:off x="8629309" y="238676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직사각형 158"/>
          <p:cNvSpPr/>
          <p:nvPr/>
        </p:nvSpPr>
        <p:spPr>
          <a:xfrm>
            <a:off x="4946650" y="3666114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직사각형 159"/>
          <p:cNvSpPr/>
          <p:nvPr/>
        </p:nvSpPr>
        <p:spPr>
          <a:xfrm>
            <a:off x="8629309" y="3666114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287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3848100" cy="4351338"/>
          </a:xfrm>
        </p:spPr>
        <p:txBody>
          <a:bodyPr>
            <a:normAutofit/>
          </a:bodyPr>
          <a:lstStyle/>
          <a:p>
            <a:r>
              <a:rPr lang="en-US" altLang="ko-KR" sz="1600" dirty="0"/>
              <a:t>Proc 1 reads Page 0</a:t>
            </a:r>
          </a:p>
          <a:p>
            <a:r>
              <a:rPr lang="en-US" altLang="ko-KR" sz="1600" dirty="0"/>
              <a:t>Proc 0 writes Page 0</a:t>
            </a:r>
            <a:endParaRPr lang="ko-KR" altLang="en-US" sz="1600" dirty="0"/>
          </a:p>
        </p:txBody>
      </p:sp>
      <p:sp>
        <p:nvSpPr>
          <p:cNvPr id="29" name="직사각형 28"/>
          <p:cNvSpPr/>
          <p:nvPr/>
        </p:nvSpPr>
        <p:spPr>
          <a:xfrm>
            <a:off x="5936848" y="2264772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936847" y="2515580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937374" y="2766388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936847" y="3017196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549514" y="30557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RW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5969457" y="30557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969457" y="53841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969457" y="77125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969457" y="100409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549514" y="124022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 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5969457" y="124022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969457" y="147306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969457" y="170590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969457" y="193874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5936848" y="5675347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5936847" y="5926155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5937374" y="6176963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5936847" y="6427771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549514" y="371614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5969457" y="371614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5969457" y="394898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5969457" y="418182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5969457" y="441466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5549514" y="465079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5969457" y="465079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5969457" y="488363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5969457" y="511647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5969457" y="534931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9631263" y="2264772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9631262" y="2515580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9631789" y="2766388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9631262" y="3017196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9243929" y="30557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9663872" y="30557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9663872" y="53841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9663872" y="77125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9663872" y="100409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9243929" y="124022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90" name="직사각형 89"/>
          <p:cNvSpPr/>
          <p:nvPr/>
        </p:nvSpPr>
        <p:spPr>
          <a:xfrm>
            <a:off x="9663872" y="124022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9663872" y="147306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9663872" y="170590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9663872" y="193874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9631263" y="5675347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9631262" y="5926155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9631789" y="6176963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9631262" y="6427771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9243929" y="371614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01" name="직사각형 100"/>
          <p:cNvSpPr/>
          <p:nvPr/>
        </p:nvSpPr>
        <p:spPr>
          <a:xfrm>
            <a:off x="9663872" y="371614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9663872" y="394898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9663872" y="418182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9663872" y="441466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9243929" y="465079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  <a:p>
            <a:pPr algn="ctr"/>
            <a:endParaRPr lang="en-US" altLang="ko-KR" sz="1500" dirty="0">
              <a:solidFill>
                <a:schemeClr val="tx1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9663872" y="465079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9663872" y="488363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9663872" y="511647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9663872" y="534931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16500" y="305572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5016500" y="1232616"/>
            <a:ext cx="457200" cy="4656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extBox 109"/>
          <p:cNvSpPr txBox="1"/>
          <p:nvPr/>
        </p:nvSpPr>
        <p:spPr>
          <a:xfrm>
            <a:off x="5053552" y="225874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8685752" y="225874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685752" y="56753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885769" y="56753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6" name="직사각형 115"/>
          <p:cNvSpPr/>
          <p:nvPr/>
        </p:nvSpPr>
        <p:spPr>
          <a:xfrm>
            <a:off x="8685752" y="305572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5016500" y="774543"/>
            <a:ext cx="457200" cy="46567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5016500" y="774543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6318266" y="305572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300866" y="2642761"/>
            <a:ext cx="36731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The copy of page 0 is created</a:t>
            </a:r>
          </a:p>
          <a:p>
            <a:endParaRPr lang="en-US" altLang="ko-KR" sz="1400" dirty="0"/>
          </a:p>
          <a:p>
            <a:r>
              <a:rPr lang="en-US" altLang="ko-KR" sz="1400" dirty="0"/>
              <a:t>The update is applied to the copied data</a:t>
            </a:r>
          </a:p>
          <a:p>
            <a:endParaRPr lang="en-US" altLang="ko-KR" sz="1400" dirty="0"/>
          </a:p>
          <a:p>
            <a:r>
              <a:rPr lang="en-US" altLang="ko-KR" sz="1400" dirty="0"/>
              <a:t>Processors are not yet synchronized</a:t>
            </a:r>
          </a:p>
          <a:p>
            <a:endParaRPr lang="en-US" altLang="ko-KR" sz="1400" dirty="0"/>
          </a:p>
          <a:p>
            <a:r>
              <a:rPr lang="en-US" altLang="ko-KR" sz="1400" dirty="0"/>
              <a:t>The update is not propagated </a:t>
            </a:r>
            <a:br>
              <a:rPr lang="en-US" altLang="ko-KR" sz="1400" dirty="0"/>
            </a:br>
            <a:r>
              <a:rPr lang="en-US" altLang="ko-KR" sz="1400" dirty="0"/>
              <a:t>to other processors</a:t>
            </a:r>
          </a:p>
        </p:txBody>
      </p:sp>
      <p:sp>
        <p:nvSpPr>
          <p:cNvPr id="117" name="직사각형 116"/>
          <p:cNvSpPr/>
          <p:nvPr/>
        </p:nvSpPr>
        <p:spPr>
          <a:xfrm>
            <a:off x="6306508" y="226477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6306508" y="251656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6306508" y="2766388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6306508" y="301621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6306508" y="568082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6306508" y="593261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6306508" y="6182439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6306508" y="643226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10002577" y="568082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10002577" y="593261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10002577" y="6182439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10002577" y="643226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10002577" y="226477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10002577" y="251656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10002577" y="2766388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10002577" y="301621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4946650" y="238676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TextBox 113"/>
          <p:cNvSpPr txBox="1"/>
          <p:nvPr/>
        </p:nvSpPr>
        <p:spPr>
          <a:xfrm>
            <a:off x="7541602" y="24193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0</a:t>
            </a:r>
            <a:endParaRPr lang="ko-KR" altLang="en-US" sz="1200" dirty="0"/>
          </a:p>
        </p:txBody>
      </p:sp>
      <p:sp>
        <p:nvSpPr>
          <p:cNvPr id="133" name="TextBox 132"/>
          <p:cNvSpPr txBox="1"/>
          <p:nvPr/>
        </p:nvSpPr>
        <p:spPr>
          <a:xfrm>
            <a:off x="11224982" y="24193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1</a:t>
            </a:r>
            <a:endParaRPr lang="ko-KR" altLang="en-US" sz="1200" dirty="0"/>
          </a:p>
        </p:txBody>
      </p:sp>
      <p:sp>
        <p:nvSpPr>
          <p:cNvPr id="134" name="TextBox 133"/>
          <p:cNvSpPr txBox="1"/>
          <p:nvPr/>
        </p:nvSpPr>
        <p:spPr>
          <a:xfrm>
            <a:off x="11224982" y="3666114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3</a:t>
            </a:r>
            <a:endParaRPr lang="ko-KR" altLang="en-US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7541602" y="3666114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2</a:t>
            </a:r>
            <a:endParaRPr lang="ko-KR" altLang="en-US" sz="1200" dirty="0"/>
          </a:p>
        </p:txBody>
      </p:sp>
      <p:sp>
        <p:nvSpPr>
          <p:cNvPr id="136" name="직사각형 135"/>
          <p:cNvSpPr/>
          <p:nvPr/>
        </p:nvSpPr>
        <p:spPr>
          <a:xfrm>
            <a:off x="8629309" y="238676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직사각형 136"/>
          <p:cNvSpPr/>
          <p:nvPr/>
        </p:nvSpPr>
        <p:spPr>
          <a:xfrm>
            <a:off x="4946650" y="3666114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사각형 137"/>
          <p:cNvSpPr/>
          <p:nvPr/>
        </p:nvSpPr>
        <p:spPr>
          <a:xfrm>
            <a:off x="8629309" y="3666114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439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3848100" cy="4351338"/>
          </a:xfrm>
        </p:spPr>
        <p:txBody>
          <a:bodyPr>
            <a:normAutofit/>
          </a:bodyPr>
          <a:lstStyle/>
          <a:p>
            <a:r>
              <a:rPr lang="en-US" altLang="ko-KR" sz="1600" dirty="0"/>
              <a:t>Proc 1 reads Page 0</a:t>
            </a:r>
          </a:p>
          <a:p>
            <a:r>
              <a:rPr lang="en-US" altLang="ko-KR" sz="1600" dirty="0"/>
              <a:t>Proc 0 writes Page 0</a:t>
            </a:r>
          </a:p>
          <a:p>
            <a:r>
              <a:rPr lang="en-US" altLang="ko-KR" sz="1600" dirty="0"/>
              <a:t>Proc 1 writes Page 0</a:t>
            </a:r>
          </a:p>
          <a:p>
            <a:endParaRPr lang="ko-KR" altLang="en-US" sz="1600" dirty="0"/>
          </a:p>
        </p:txBody>
      </p:sp>
      <p:sp>
        <p:nvSpPr>
          <p:cNvPr id="29" name="직사각형 28"/>
          <p:cNvSpPr/>
          <p:nvPr/>
        </p:nvSpPr>
        <p:spPr>
          <a:xfrm>
            <a:off x="5936848" y="2264772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936847" y="2515580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937374" y="2766388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936847" y="3017196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549514" y="30557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RW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5969457" y="30557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969457" y="53841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969457" y="77125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969457" y="100409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549514" y="124022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 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5969457" y="124022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969457" y="147306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969457" y="170590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969457" y="193874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5936848" y="5675347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5936847" y="5926155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5937374" y="6176963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5936847" y="6427771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549514" y="371614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5969457" y="371614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5969457" y="394898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5969457" y="418182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5969457" y="441466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5549514" y="465079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5969457" y="465079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5969457" y="488363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5969457" y="511647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5969457" y="534931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9631263" y="2264772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9631262" y="2515580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9631789" y="2766388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9631262" y="3017196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9243929" y="30557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RW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9663872" y="30557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9663872" y="53841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9663872" y="77125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9663872" y="100409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9243929" y="124022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90" name="직사각형 89"/>
          <p:cNvSpPr/>
          <p:nvPr/>
        </p:nvSpPr>
        <p:spPr>
          <a:xfrm>
            <a:off x="9663872" y="124022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9663872" y="147306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9663872" y="170590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9663872" y="193874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9631263" y="5675347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9631262" y="5926155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9631789" y="6176963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9631262" y="6427771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9243929" y="371614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01" name="직사각형 100"/>
          <p:cNvSpPr/>
          <p:nvPr/>
        </p:nvSpPr>
        <p:spPr>
          <a:xfrm>
            <a:off x="9663872" y="371614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9663872" y="394898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9663872" y="418182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9663872" y="441466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9243929" y="465079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  <a:p>
            <a:pPr algn="ctr"/>
            <a:endParaRPr lang="en-US" altLang="ko-KR" sz="1500" dirty="0">
              <a:solidFill>
                <a:schemeClr val="tx1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9663872" y="465079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9663872" y="488363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9663872" y="511647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9663872" y="534931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16500" y="305572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5016500" y="1232616"/>
            <a:ext cx="457200" cy="4656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extBox 109"/>
          <p:cNvSpPr txBox="1"/>
          <p:nvPr/>
        </p:nvSpPr>
        <p:spPr>
          <a:xfrm>
            <a:off x="5053552" y="225874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8685752" y="225874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685752" y="56753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885769" y="56753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6" name="직사각형 115"/>
          <p:cNvSpPr/>
          <p:nvPr/>
        </p:nvSpPr>
        <p:spPr>
          <a:xfrm>
            <a:off x="8685752" y="305572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5016622" y="778858"/>
            <a:ext cx="457200" cy="46567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5016622" y="778858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6318266" y="305572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8685752" y="774543"/>
            <a:ext cx="457200" cy="46567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13"/>
          <p:cNvSpPr/>
          <p:nvPr/>
        </p:nvSpPr>
        <p:spPr>
          <a:xfrm>
            <a:off x="8913927" y="1098217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직사각형 114"/>
          <p:cNvSpPr/>
          <p:nvPr/>
        </p:nvSpPr>
        <p:spPr>
          <a:xfrm>
            <a:off x="9977580" y="538412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335768" y="2973616"/>
            <a:ext cx="31896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Multiple-Writer enables</a:t>
            </a:r>
          </a:p>
          <a:p>
            <a:r>
              <a:rPr lang="en-US" altLang="ko-KR" sz="1400" dirty="0"/>
              <a:t>concurrent update to same page</a:t>
            </a:r>
          </a:p>
          <a:p>
            <a:endParaRPr lang="en-US" altLang="ko-KR" sz="1400" dirty="0"/>
          </a:p>
          <a:p>
            <a:r>
              <a:rPr lang="en-US" altLang="ko-KR" sz="1400" dirty="0"/>
              <a:t>Different variables in the same page:</a:t>
            </a:r>
          </a:p>
          <a:p>
            <a:r>
              <a:rPr lang="en-US" altLang="ko-KR" sz="1400" dirty="0"/>
              <a:t>Concurrent Multiple-Writer update</a:t>
            </a:r>
          </a:p>
          <a:p>
            <a:endParaRPr lang="en-US" altLang="ko-KR" sz="1400" dirty="0"/>
          </a:p>
          <a:p>
            <a:r>
              <a:rPr lang="en-US" altLang="ko-KR" sz="1400" dirty="0"/>
              <a:t>Same variable in the same page:</a:t>
            </a:r>
          </a:p>
          <a:p>
            <a:r>
              <a:rPr lang="en-US" altLang="ko-KR" sz="1400" dirty="0"/>
              <a:t>Explicit barrier or lock </a:t>
            </a:r>
          </a:p>
        </p:txBody>
      </p:sp>
      <p:sp>
        <p:nvSpPr>
          <p:cNvPr id="118" name="직사각형 117"/>
          <p:cNvSpPr/>
          <p:nvPr/>
        </p:nvSpPr>
        <p:spPr>
          <a:xfrm>
            <a:off x="6306508" y="226477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6306508" y="251656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6306508" y="2766388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6306508" y="301621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6306508" y="568082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6306508" y="593261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6306508" y="6182439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6306508" y="643226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10002577" y="568082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10002577" y="593261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10002577" y="6182439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10002577" y="643226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10002577" y="226477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10002577" y="251656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10002577" y="2766388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3" name="직사각형 132"/>
          <p:cNvSpPr/>
          <p:nvPr/>
        </p:nvSpPr>
        <p:spPr>
          <a:xfrm>
            <a:off x="10002577" y="301621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4" name="직사각형 133"/>
          <p:cNvSpPr/>
          <p:nvPr/>
        </p:nvSpPr>
        <p:spPr>
          <a:xfrm>
            <a:off x="4946650" y="238676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TextBox 134"/>
          <p:cNvSpPr txBox="1"/>
          <p:nvPr/>
        </p:nvSpPr>
        <p:spPr>
          <a:xfrm>
            <a:off x="7541602" y="24193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0</a:t>
            </a:r>
            <a:endParaRPr lang="ko-KR" alt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11224982" y="24193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1</a:t>
            </a:r>
            <a:endParaRPr lang="ko-KR" altLang="en-US" sz="1200" dirty="0"/>
          </a:p>
        </p:txBody>
      </p:sp>
      <p:sp>
        <p:nvSpPr>
          <p:cNvPr id="137" name="TextBox 136"/>
          <p:cNvSpPr txBox="1"/>
          <p:nvPr/>
        </p:nvSpPr>
        <p:spPr>
          <a:xfrm>
            <a:off x="11224982" y="3666114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3</a:t>
            </a:r>
            <a:endParaRPr lang="ko-KR" altLang="en-US" sz="1200" dirty="0"/>
          </a:p>
        </p:txBody>
      </p:sp>
      <p:sp>
        <p:nvSpPr>
          <p:cNvPr id="138" name="TextBox 137"/>
          <p:cNvSpPr txBox="1"/>
          <p:nvPr/>
        </p:nvSpPr>
        <p:spPr>
          <a:xfrm>
            <a:off x="7541602" y="3666114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2</a:t>
            </a:r>
            <a:endParaRPr lang="ko-KR" altLang="en-US" sz="1200" dirty="0"/>
          </a:p>
        </p:txBody>
      </p:sp>
      <p:sp>
        <p:nvSpPr>
          <p:cNvPr id="139" name="직사각형 138"/>
          <p:cNvSpPr/>
          <p:nvPr/>
        </p:nvSpPr>
        <p:spPr>
          <a:xfrm>
            <a:off x="8629309" y="238676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직사각형 139"/>
          <p:cNvSpPr/>
          <p:nvPr/>
        </p:nvSpPr>
        <p:spPr>
          <a:xfrm>
            <a:off x="4946650" y="3666114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직사각형 140"/>
          <p:cNvSpPr/>
          <p:nvPr/>
        </p:nvSpPr>
        <p:spPr>
          <a:xfrm>
            <a:off x="8629309" y="3666114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044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3848100" cy="4351338"/>
          </a:xfrm>
        </p:spPr>
        <p:txBody>
          <a:bodyPr>
            <a:normAutofit/>
          </a:bodyPr>
          <a:lstStyle/>
          <a:p>
            <a:r>
              <a:rPr lang="en-US" altLang="ko-KR" sz="1600" dirty="0"/>
              <a:t>Proc 1 reads Page 0</a:t>
            </a:r>
          </a:p>
          <a:p>
            <a:r>
              <a:rPr lang="en-US" altLang="ko-KR" sz="1600" dirty="0"/>
              <a:t>Proc 0 writes Page 0</a:t>
            </a:r>
          </a:p>
          <a:p>
            <a:r>
              <a:rPr lang="en-US" altLang="ko-KR" sz="1600" dirty="0"/>
              <a:t>Proc 1 writes Page 0</a:t>
            </a:r>
          </a:p>
          <a:p>
            <a:r>
              <a:rPr lang="en-US" altLang="ko-KR" sz="1600" dirty="0"/>
              <a:t>Proc 2 reads Page 0</a:t>
            </a:r>
          </a:p>
          <a:p>
            <a:endParaRPr lang="ko-KR" altLang="en-US" sz="1600" dirty="0"/>
          </a:p>
        </p:txBody>
      </p:sp>
      <p:sp>
        <p:nvSpPr>
          <p:cNvPr id="29" name="직사각형 28"/>
          <p:cNvSpPr/>
          <p:nvPr/>
        </p:nvSpPr>
        <p:spPr>
          <a:xfrm>
            <a:off x="5936848" y="2264772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936847" y="2515580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937374" y="2766388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936847" y="3017196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549514" y="30557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RW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5969457" y="30557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969457" y="53841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969457" y="77125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969457" y="100409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549514" y="124022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 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5969457" y="124022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969457" y="147306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969457" y="170590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969457" y="193874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5936848" y="5675347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5936847" y="5926155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5937374" y="6176963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5936847" y="6427771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549514" y="371614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5969457" y="371614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5969457" y="394898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5969457" y="418182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5969457" y="441466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5549514" y="465079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5969457" y="465079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5969457" y="488363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5969457" y="511647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5969457" y="534931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9631263" y="2264772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9631262" y="2515580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9631789" y="2766388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9631262" y="3017196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9243929" y="30557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RW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9663872" y="30557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9663872" y="53841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9663872" y="77125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9663872" y="100409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9243929" y="124022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90" name="직사각형 89"/>
          <p:cNvSpPr/>
          <p:nvPr/>
        </p:nvSpPr>
        <p:spPr>
          <a:xfrm>
            <a:off x="9663872" y="124022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9663872" y="147306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9663872" y="170590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9663872" y="193874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9631263" y="5675347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9631262" y="5926155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9631789" y="6176963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9631262" y="6427771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9243929" y="371614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01" name="직사각형 100"/>
          <p:cNvSpPr/>
          <p:nvPr/>
        </p:nvSpPr>
        <p:spPr>
          <a:xfrm>
            <a:off x="9663872" y="371614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9663872" y="394898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9663872" y="418182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9663872" y="441466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9243929" y="465079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  <a:p>
            <a:pPr algn="ctr"/>
            <a:endParaRPr lang="en-US" altLang="ko-KR" sz="1500" dirty="0">
              <a:solidFill>
                <a:schemeClr val="tx1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9663872" y="465079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9663872" y="488363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9663872" y="511647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9663872" y="534931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16500" y="305572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5016499" y="3716147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extBox 109"/>
          <p:cNvSpPr txBox="1"/>
          <p:nvPr/>
        </p:nvSpPr>
        <p:spPr>
          <a:xfrm>
            <a:off x="5053552" y="225874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8685752" y="225874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685752" y="56753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885769" y="56753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6" name="직사각형 115"/>
          <p:cNvSpPr/>
          <p:nvPr/>
        </p:nvSpPr>
        <p:spPr>
          <a:xfrm>
            <a:off x="8685752" y="305572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5017024" y="751723"/>
            <a:ext cx="457200" cy="46567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5017024" y="751723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6318266" y="305572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8685752" y="778858"/>
            <a:ext cx="457200" cy="46567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13"/>
          <p:cNvSpPr/>
          <p:nvPr/>
        </p:nvSpPr>
        <p:spPr>
          <a:xfrm>
            <a:off x="8913927" y="1102532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직사각형 114"/>
          <p:cNvSpPr/>
          <p:nvPr/>
        </p:nvSpPr>
        <p:spPr>
          <a:xfrm>
            <a:off x="9977580" y="538412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299120" y="3356505"/>
            <a:ext cx="30015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Fetch data from Process 0</a:t>
            </a:r>
          </a:p>
          <a:p>
            <a:endParaRPr lang="en-US" altLang="ko-KR" sz="1400" dirty="0"/>
          </a:p>
          <a:p>
            <a:r>
              <a:rPr lang="en-US" altLang="ko-KR" sz="1400" dirty="0"/>
              <a:t>The write notice record for page 0</a:t>
            </a:r>
            <a:br>
              <a:rPr lang="en-US" altLang="ko-KR" sz="1400" dirty="0"/>
            </a:br>
            <a:r>
              <a:rPr lang="en-US" altLang="ko-KR" sz="1400" dirty="0"/>
              <a:t>is not propagated</a:t>
            </a:r>
          </a:p>
          <a:p>
            <a:endParaRPr lang="en-US" altLang="ko-KR" sz="1400" dirty="0"/>
          </a:p>
          <a:p>
            <a:r>
              <a:rPr lang="en-US" altLang="ko-KR" sz="1400" dirty="0"/>
              <a:t>The updates are not visible</a:t>
            </a:r>
            <a:endParaRPr lang="ko-KR" altLang="en-US" sz="1400" dirty="0"/>
          </a:p>
        </p:txBody>
      </p:sp>
      <p:sp>
        <p:nvSpPr>
          <p:cNvPr id="119" name="직사각형 118"/>
          <p:cNvSpPr/>
          <p:nvPr/>
        </p:nvSpPr>
        <p:spPr>
          <a:xfrm>
            <a:off x="5016499" y="1232616"/>
            <a:ext cx="457200" cy="4656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직사각형 119"/>
          <p:cNvSpPr/>
          <p:nvPr/>
        </p:nvSpPr>
        <p:spPr>
          <a:xfrm>
            <a:off x="6306508" y="226477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6306508" y="251656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6306508" y="2766388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6306508" y="301621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6306508" y="568082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6306508" y="593261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6306508" y="6182439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6306508" y="643226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10002577" y="568082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10002577" y="593261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10002577" y="6182439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10002577" y="643226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10002577" y="226477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3" name="직사각형 132"/>
          <p:cNvSpPr/>
          <p:nvPr/>
        </p:nvSpPr>
        <p:spPr>
          <a:xfrm>
            <a:off x="10002577" y="251656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4" name="직사각형 133"/>
          <p:cNvSpPr/>
          <p:nvPr/>
        </p:nvSpPr>
        <p:spPr>
          <a:xfrm>
            <a:off x="10002577" y="2766388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10002577" y="301621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4946650" y="238676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TextBox 135"/>
          <p:cNvSpPr txBox="1"/>
          <p:nvPr/>
        </p:nvSpPr>
        <p:spPr>
          <a:xfrm>
            <a:off x="7541602" y="24193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0</a:t>
            </a:r>
            <a:endParaRPr lang="ko-KR" altLang="en-US" sz="1200" dirty="0"/>
          </a:p>
        </p:txBody>
      </p:sp>
      <p:sp>
        <p:nvSpPr>
          <p:cNvPr id="137" name="TextBox 136"/>
          <p:cNvSpPr txBox="1"/>
          <p:nvPr/>
        </p:nvSpPr>
        <p:spPr>
          <a:xfrm>
            <a:off x="11224982" y="24193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1</a:t>
            </a:r>
            <a:endParaRPr lang="ko-KR" altLang="en-US" sz="1200" dirty="0"/>
          </a:p>
        </p:txBody>
      </p:sp>
      <p:sp>
        <p:nvSpPr>
          <p:cNvPr id="138" name="TextBox 137"/>
          <p:cNvSpPr txBox="1"/>
          <p:nvPr/>
        </p:nvSpPr>
        <p:spPr>
          <a:xfrm>
            <a:off x="11224982" y="3666114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3</a:t>
            </a:r>
            <a:endParaRPr lang="ko-KR" altLang="en-US" sz="1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7541602" y="3666114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2</a:t>
            </a:r>
            <a:endParaRPr lang="ko-KR" altLang="en-US" sz="1200" dirty="0"/>
          </a:p>
        </p:txBody>
      </p:sp>
      <p:sp>
        <p:nvSpPr>
          <p:cNvPr id="140" name="직사각형 139"/>
          <p:cNvSpPr/>
          <p:nvPr/>
        </p:nvSpPr>
        <p:spPr>
          <a:xfrm>
            <a:off x="8629309" y="238676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직사각형 140"/>
          <p:cNvSpPr/>
          <p:nvPr/>
        </p:nvSpPr>
        <p:spPr>
          <a:xfrm>
            <a:off x="4946650" y="3666114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직사각형 141"/>
          <p:cNvSpPr/>
          <p:nvPr/>
        </p:nvSpPr>
        <p:spPr>
          <a:xfrm>
            <a:off x="8629309" y="3666114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385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3848100" cy="4351338"/>
          </a:xfrm>
        </p:spPr>
        <p:txBody>
          <a:bodyPr>
            <a:normAutofit/>
          </a:bodyPr>
          <a:lstStyle/>
          <a:p>
            <a:r>
              <a:rPr lang="en-US" altLang="ko-KR" sz="1600" dirty="0"/>
              <a:t>Proc 1 reads Page 0</a:t>
            </a:r>
          </a:p>
          <a:p>
            <a:r>
              <a:rPr lang="en-US" altLang="ko-KR" sz="1600" dirty="0"/>
              <a:t>Proc 0 writes Page 0</a:t>
            </a:r>
          </a:p>
          <a:p>
            <a:r>
              <a:rPr lang="en-US" altLang="ko-KR" sz="1600" dirty="0"/>
              <a:t>Proc 1 writes Page 0</a:t>
            </a:r>
          </a:p>
          <a:p>
            <a:r>
              <a:rPr lang="en-US" altLang="ko-KR" sz="1600" dirty="0"/>
              <a:t>Proc 2 reads Page 0</a:t>
            </a:r>
          </a:p>
          <a:p>
            <a:r>
              <a:rPr lang="en-US" altLang="ko-KR" sz="1600" dirty="0"/>
              <a:t>Proc 0 writes Page 0</a:t>
            </a:r>
          </a:p>
          <a:p>
            <a:endParaRPr lang="ko-KR" altLang="en-US" sz="1600" dirty="0"/>
          </a:p>
        </p:txBody>
      </p:sp>
      <p:sp>
        <p:nvSpPr>
          <p:cNvPr id="29" name="직사각형 28"/>
          <p:cNvSpPr/>
          <p:nvPr/>
        </p:nvSpPr>
        <p:spPr>
          <a:xfrm>
            <a:off x="5936848" y="2264772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936847" y="2515580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937374" y="2766388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936847" y="3017196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549514" y="30557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RW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5969457" y="30557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969457" y="53841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969457" y="77125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969457" y="100409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549514" y="124022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 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5969457" y="124022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969457" y="147306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969457" y="170590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969457" y="193874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5936848" y="5675347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5936847" y="5926155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5937374" y="6176963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5936847" y="6427771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549514" y="371614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5969457" y="371614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5969457" y="394898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5969457" y="418182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5969457" y="441466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5549514" y="465079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5969457" y="465079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5969457" y="488363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5969457" y="511647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5969457" y="534931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9631263" y="2264772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9631262" y="2515580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9631789" y="2766388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9631262" y="3017196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9243929" y="30557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RW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9663872" y="30557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9663872" y="53841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9663872" y="77125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9663872" y="100409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9243929" y="124022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90" name="직사각형 89"/>
          <p:cNvSpPr/>
          <p:nvPr/>
        </p:nvSpPr>
        <p:spPr>
          <a:xfrm>
            <a:off x="9663872" y="124022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9663872" y="147306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9663872" y="170590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9663872" y="193874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9631263" y="5675347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9631262" y="5926155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9631789" y="6176963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9631262" y="6427771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9243929" y="371614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01" name="직사각형 100"/>
          <p:cNvSpPr/>
          <p:nvPr/>
        </p:nvSpPr>
        <p:spPr>
          <a:xfrm>
            <a:off x="9663872" y="371614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9663872" y="394898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9663872" y="418182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9663872" y="441466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9243929" y="465079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  <a:p>
            <a:pPr algn="ctr"/>
            <a:endParaRPr lang="en-US" altLang="ko-KR" sz="1500" dirty="0">
              <a:solidFill>
                <a:schemeClr val="tx1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9663872" y="465079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9663872" y="488363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9663872" y="511647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9663872" y="534931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16500" y="305572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5016499" y="3716147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extBox 109"/>
          <p:cNvSpPr txBox="1"/>
          <p:nvPr/>
        </p:nvSpPr>
        <p:spPr>
          <a:xfrm>
            <a:off x="5053552" y="225874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8685752" y="225874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685752" y="56753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885769" y="56753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&lt;0,0,0,0&gt;</a:t>
            </a:r>
            <a:endParaRPr lang="ko-KR" altLang="en-US" sz="1200" dirty="0"/>
          </a:p>
        </p:txBody>
      </p:sp>
      <p:sp>
        <p:nvSpPr>
          <p:cNvPr id="116" name="직사각형 115"/>
          <p:cNvSpPr/>
          <p:nvPr/>
        </p:nvSpPr>
        <p:spPr>
          <a:xfrm>
            <a:off x="8685752" y="305572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5017024" y="759330"/>
            <a:ext cx="457200" cy="46567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5017024" y="759330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6318266" y="305572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8685752" y="771251"/>
            <a:ext cx="457200" cy="46567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13"/>
          <p:cNvSpPr/>
          <p:nvPr/>
        </p:nvSpPr>
        <p:spPr>
          <a:xfrm>
            <a:off x="8913927" y="1094925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직사각형 114"/>
          <p:cNvSpPr/>
          <p:nvPr/>
        </p:nvSpPr>
        <p:spPr>
          <a:xfrm>
            <a:off x="9977580" y="538412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279794" y="3666114"/>
            <a:ext cx="34599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Page 0 modification is already notified</a:t>
            </a:r>
          </a:p>
          <a:p>
            <a:endParaRPr lang="en-US" altLang="ko-KR" sz="1400" dirty="0"/>
          </a:p>
          <a:p>
            <a:r>
              <a:rPr lang="en-US" altLang="ko-KR" sz="1400" dirty="0"/>
              <a:t>Lazy diff creation enables </a:t>
            </a:r>
            <a:br>
              <a:rPr lang="en-US" altLang="ko-KR" sz="1400" dirty="0"/>
            </a:br>
            <a:r>
              <a:rPr lang="en-US" altLang="ko-KR" sz="1400" dirty="0"/>
              <a:t>process 0 keep writing data on page 0</a:t>
            </a:r>
          </a:p>
          <a:p>
            <a:r>
              <a:rPr lang="en-US" altLang="ko-KR" sz="1400" dirty="0"/>
              <a:t>without modifying </a:t>
            </a:r>
            <a:r>
              <a:rPr lang="en-US" altLang="ko-KR" sz="1400" dirty="0" err="1"/>
              <a:t>TreadMarks</a:t>
            </a:r>
            <a:r>
              <a:rPr lang="en-US" altLang="ko-KR" sz="1400" dirty="0"/>
              <a:t> structure</a:t>
            </a:r>
          </a:p>
        </p:txBody>
      </p:sp>
      <p:sp>
        <p:nvSpPr>
          <p:cNvPr id="117" name="직사각형 116"/>
          <p:cNvSpPr/>
          <p:nvPr/>
        </p:nvSpPr>
        <p:spPr>
          <a:xfrm>
            <a:off x="5017024" y="896623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직사각형 118"/>
          <p:cNvSpPr/>
          <p:nvPr/>
        </p:nvSpPr>
        <p:spPr>
          <a:xfrm>
            <a:off x="5016499" y="1232616"/>
            <a:ext cx="457200" cy="4656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직사각형 119"/>
          <p:cNvSpPr/>
          <p:nvPr/>
        </p:nvSpPr>
        <p:spPr>
          <a:xfrm>
            <a:off x="6306508" y="226477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6306508" y="251656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6306508" y="2766388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6306508" y="301621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6" name="직사각형 135"/>
          <p:cNvSpPr/>
          <p:nvPr/>
        </p:nvSpPr>
        <p:spPr>
          <a:xfrm>
            <a:off x="6306508" y="568082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7" name="직사각형 136"/>
          <p:cNvSpPr/>
          <p:nvPr/>
        </p:nvSpPr>
        <p:spPr>
          <a:xfrm>
            <a:off x="6306508" y="593261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6306508" y="6182439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6306508" y="643226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10002577" y="568082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10002577" y="593261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10002577" y="6182439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10002577" y="643226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10002577" y="226477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10002577" y="251656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6" name="직사각형 145"/>
          <p:cNvSpPr/>
          <p:nvPr/>
        </p:nvSpPr>
        <p:spPr>
          <a:xfrm>
            <a:off x="10002577" y="2766388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10002577" y="301621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4946650" y="238676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TextBox 124"/>
          <p:cNvSpPr txBox="1"/>
          <p:nvPr/>
        </p:nvSpPr>
        <p:spPr>
          <a:xfrm>
            <a:off x="7541602" y="24193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0</a:t>
            </a:r>
            <a:endParaRPr lang="ko-KR" altLang="en-US" sz="1200" dirty="0"/>
          </a:p>
        </p:txBody>
      </p:sp>
      <p:sp>
        <p:nvSpPr>
          <p:cNvPr id="126" name="TextBox 125"/>
          <p:cNvSpPr txBox="1"/>
          <p:nvPr/>
        </p:nvSpPr>
        <p:spPr>
          <a:xfrm>
            <a:off x="11224982" y="24193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1</a:t>
            </a:r>
            <a:endParaRPr lang="ko-KR" altLang="en-US" sz="12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1224982" y="3666114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3</a:t>
            </a:r>
            <a:endParaRPr lang="ko-KR" altLang="en-US" sz="1200" dirty="0"/>
          </a:p>
        </p:txBody>
      </p:sp>
      <p:sp>
        <p:nvSpPr>
          <p:cNvPr id="128" name="TextBox 127"/>
          <p:cNvSpPr txBox="1"/>
          <p:nvPr/>
        </p:nvSpPr>
        <p:spPr>
          <a:xfrm>
            <a:off x="7541602" y="3666114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2</a:t>
            </a:r>
            <a:endParaRPr lang="ko-KR" altLang="en-US" sz="1200" dirty="0"/>
          </a:p>
        </p:txBody>
      </p:sp>
      <p:sp>
        <p:nvSpPr>
          <p:cNvPr id="129" name="직사각형 128"/>
          <p:cNvSpPr/>
          <p:nvPr/>
        </p:nvSpPr>
        <p:spPr>
          <a:xfrm>
            <a:off x="8629309" y="238676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직사각형 129"/>
          <p:cNvSpPr/>
          <p:nvPr/>
        </p:nvSpPr>
        <p:spPr>
          <a:xfrm>
            <a:off x="4946650" y="3666114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직사각형 130"/>
          <p:cNvSpPr/>
          <p:nvPr/>
        </p:nvSpPr>
        <p:spPr>
          <a:xfrm>
            <a:off x="8629309" y="3666114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758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3848100" cy="4351338"/>
          </a:xfrm>
        </p:spPr>
        <p:txBody>
          <a:bodyPr>
            <a:normAutofit/>
          </a:bodyPr>
          <a:lstStyle/>
          <a:p>
            <a:r>
              <a:rPr lang="en-US" altLang="ko-KR" sz="1600" dirty="0"/>
              <a:t>Proc 1 reads Page 0</a:t>
            </a:r>
          </a:p>
          <a:p>
            <a:r>
              <a:rPr lang="en-US" altLang="ko-KR" sz="1600" dirty="0"/>
              <a:t>Proc 0 writes Page 0</a:t>
            </a:r>
          </a:p>
          <a:p>
            <a:r>
              <a:rPr lang="en-US" altLang="ko-KR" sz="1600" dirty="0"/>
              <a:t>Proc 1 writes Page 0</a:t>
            </a:r>
          </a:p>
          <a:p>
            <a:r>
              <a:rPr lang="en-US" altLang="ko-KR" sz="1600" dirty="0"/>
              <a:t>Proc 2 reads Page 0</a:t>
            </a:r>
          </a:p>
          <a:p>
            <a:r>
              <a:rPr lang="en-US" altLang="ko-KR" sz="1600" dirty="0"/>
              <a:t>Proc 0 writes Page 0</a:t>
            </a:r>
          </a:p>
          <a:p>
            <a:r>
              <a:rPr lang="en-US" altLang="ko-KR" sz="1600" dirty="0"/>
              <a:t>Barrier</a:t>
            </a:r>
          </a:p>
          <a:p>
            <a:endParaRPr lang="ko-KR" altLang="en-US" sz="1600" dirty="0"/>
          </a:p>
        </p:txBody>
      </p:sp>
      <p:sp>
        <p:nvSpPr>
          <p:cNvPr id="29" name="직사각형 28"/>
          <p:cNvSpPr/>
          <p:nvPr/>
        </p:nvSpPr>
        <p:spPr>
          <a:xfrm>
            <a:off x="5936848" y="2264772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936847" y="2515580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937374" y="2766388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936847" y="3017196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549514" y="30557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5969457" y="30557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969457" y="53841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969457" y="77125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969457" y="100409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549514" y="124022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 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5969457" y="124022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969457" y="147306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969457" y="170590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969457" y="193874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5936848" y="5675347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5936847" y="5926155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5937374" y="6176963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5936847" y="6427771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549514" y="371614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5969457" y="371614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5969457" y="394898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5969457" y="418182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5969457" y="441466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5549514" y="465079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5969457" y="465079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5969457" y="488363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5969457" y="511647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5969457" y="534931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9631263" y="2264772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9631262" y="2515580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9631789" y="2766388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9631262" y="3017196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9243929" y="30557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9663872" y="30557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9663872" y="53841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9663872" y="77125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9663872" y="100409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9243929" y="124022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90" name="직사각형 89"/>
          <p:cNvSpPr/>
          <p:nvPr/>
        </p:nvSpPr>
        <p:spPr>
          <a:xfrm>
            <a:off x="9663872" y="124022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9663872" y="147306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9663872" y="170590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9663872" y="193874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9631263" y="5675347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9631262" y="5926155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9631789" y="6176963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9631262" y="6427771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9243929" y="371614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01" name="직사각형 100"/>
          <p:cNvSpPr/>
          <p:nvPr/>
        </p:nvSpPr>
        <p:spPr>
          <a:xfrm>
            <a:off x="9663872" y="371614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9663872" y="394898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9663872" y="418182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9663872" y="441466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9243929" y="465079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  <a:p>
            <a:pPr algn="ctr"/>
            <a:endParaRPr lang="en-US" altLang="ko-KR" sz="1500" dirty="0">
              <a:solidFill>
                <a:schemeClr val="tx1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9663872" y="465079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9663872" y="488363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9663872" y="511647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9663872" y="534931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16500" y="305572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5016499" y="3716147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extBox 109"/>
          <p:cNvSpPr txBox="1"/>
          <p:nvPr/>
        </p:nvSpPr>
        <p:spPr>
          <a:xfrm>
            <a:off x="5053552" y="225874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&lt;1,1,1,1&gt;</a:t>
            </a:r>
            <a:endParaRPr lang="ko-KR" altLang="en-US" sz="1200" dirty="0"/>
          </a:p>
        </p:txBody>
      </p:sp>
      <p:sp>
        <p:nvSpPr>
          <p:cNvPr id="116" name="직사각형 115"/>
          <p:cNvSpPr/>
          <p:nvPr/>
        </p:nvSpPr>
        <p:spPr>
          <a:xfrm>
            <a:off x="8685752" y="305572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5017023" y="765225"/>
            <a:ext cx="457200" cy="465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5017023" y="765225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6318266" y="305572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8685752" y="768450"/>
            <a:ext cx="457200" cy="465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13"/>
          <p:cNvSpPr/>
          <p:nvPr/>
        </p:nvSpPr>
        <p:spPr>
          <a:xfrm>
            <a:off x="8913927" y="1092124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직사각형 114"/>
          <p:cNvSpPr/>
          <p:nvPr/>
        </p:nvSpPr>
        <p:spPr>
          <a:xfrm>
            <a:off x="9977580" y="538412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242124" y="3876240"/>
            <a:ext cx="3746154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New interval is created and </a:t>
            </a:r>
            <a:br>
              <a:rPr lang="en-US" altLang="ko-KR" sz="1400" dirty="0"/>
            </a:br>
            <a:r>
              <a:rPr lang="en-US" altLang="ko-KR" sz="1400" dirty="0"/>
              <a:t>vector time stamp is updated</a:t>
            </a:r>
          </a:p>
          <a:p>
            <a:endParaRPr lang="en-US" altLang="ko-KR" sz="1400" dirty="0"/>
          </a:p>
          <a:p>
            <a:r>
              <a:rPr lang="en-US" altLang="ko-KR" sz="1400" dirty="0"/>
              <a:t>Synchronization data</a:t>
            </a:r>
            <a:br>
              <a:rPr lang="en-US" altLang="ko-KR" sz="1400" dirty="0"/>
            </a:br>
            <a:r>
              <a:rPr lang="en-US" altLang="ko-KR" sz="1400" dirty="0"/>
              <a:t>(interval, write notice) is propagated</a:t>
            </a:r>
          </a:p>
          <a:p>
            <a:endParaRPr lang="en-US" altLang="ko-KR" sz="1400" dirty="0"/>
          </a:p>
          <a:p>
            <a:r>
              <a:rPr lang="en-US" altLang="ko-KR" sz="1400" dirty="0"/>
              <a:t>Modified pages are changed into invalidate</a:t>
            </a:r>
          </a:p>
          <a:p>
            <a:endParaRPr lang="en-US" altLang="ko-KR" sz="1400" dirty="0"/>
          </a:p>
          <a:p>
            <a:r>
              <a:rPr lang="en-US" altLang="ko-KR" sz="1400" dirty="0"/>
              <a:t>Actual diff is created</a:t>
            </a:r>
          </a:p>
          <a:p>
            <a:endParaRPr lang="en-US" altLang="ko-KR" sz="1400" dirty="0"/>
          </a:p>
          <a:p>
            <a:r>
              <a:rPr lang="en-US" altLang="ko-KR" sz="1400" dirty="0"/>
              <a:t>Actual written data is not propagated</a:t>
            </a:r>
          </a:p>
          <a:p>
            <a:endParaRPr lang="en-US" altLang="ko-KR" sz="1400" dirty="0"/>
          </a:p>
          <a:p>
            <a:endParaRPr lang="en-US" altLang="ko-KR" sz="1400" dirty="0"/>
          </a:p>
        </p:txBody>
      </p:sp>
      <p:sp>
        <p:nvSpPr>
          <p:cNvPr id="117" name="직사각형 116"/>
          <p:cNvSpPr/>
          <p:nvPr/>
        </p:nvSpPr>
        <p:spPr>
          <a:xfrm>
            <a:off x="5017023" y="902518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직사각형 119"/>
          <p:cNvSpPr/>
          <p:nvPr/>
        </p:nvSpPr>
        <p:spPr>
          <a:xfrm>
            <a:off x="9977580" y="305572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9977580" y="3943181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9977580" y="3710341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6315343" y="3943181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6315343" y="3710341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5016499" y="1232616"/>
            <a:ext cx="457200" cy="4656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사각형 125"/>
          <p:cNvSpPr/>
          <p:nvPr/>
        </p:nvSpPr>
        <p:spPr>
          <a:xfrm>
            <a:off x="6306508" y="226477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6306508" y="251656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6306508" y="2766388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6306508" y="301621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6315343" y="538412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10002577" y="226477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10002577" y="251656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3" name="직사각형 132"/>
          <p:cNvSpPr/>
          <p:nvPr/>
        </p:nvSpPr>
        <p:spPr>
          <a:xfrm>
            <a:off x="10002577" y="2766388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4" name="직사각형 133"/>
          <p:cNvSpPr/>
          <p:nvPr/>
        </p:nvSpPr>
        <p:spPr>
          <a:xfrm>
            <a:off x="10002577" y="301621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10002577" y="567632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6" name="직사각형 135"/>
          <p:cNvSpPr/>
          <p:nvPr/>
        </p:nvSpPr>
        <p:spPr>
          <a:xfrm>
            <a:off x="10002577" y="5928115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7" name="직사각형 136"/>
          <p:cNvSpPr/>
          <p:nvPr/>
        </p:nvSpPr>
        <p:spPr>
          <a:xfrm>
            <a:off x="10002577" y="617794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10002577" y="642777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6306508" y="567632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6306508" y="5928115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6306508" y="617794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6306508" y="642777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8685752" y="225874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&lt;1,1,1,1&gt;</a:t>
            </a:r>
            <a:endParaRPr lang="ko-KR" altLang="en-US" sz="1200" dirty="0"/>
          </a:p>
        </p:txBody>
      </p:sp>
      <p:sp>
        <p:nvSpPr>
          <p:cNvPr id="144" name="TextBox 143"/>
          <p:cNvSpPr txBox="1"/>
          <p:nvPr/>
        </p:nvSpPr>
        <p:spPr>
          <a:xfrm>
            <a:off x="8685752" y="56753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&lt;1,1,1,1&gt;</a:t>
            </a:r>
            <a:endParaRPr lang="ko-KR" altLang="en-US" sz="1200" dirty="0"/>
          </a:p>
        </p:txBody>
      </p:sp>
      <p:sp>
        <p:nvSpPr>
          <p:cNvPr id="145" name="TextBox 144"/>
          <p:cNvSpPr txBox="1"/>
          <p:nvPr/>
        </p:nvSpPr>
        <p:spPr>
          <a:xfrm>
            <a:off x="5016499" y="56753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&lt;1,1,1,1&gt;</a:t>
            </a:r>
            <a:endParaRPr lang="ko-KR" altLang="en-US" sz="1200" dirty="0"/>
          </a:p>
        </p:txBody>
      </p:sp>
      <p:sp>
        <p:nvSpPr>
          <p:cNvPr id="146" name="직사각형 145"/>
          <p:cNvSpPr/>
          <p:nvPr/>
        </p:nvSpPr>
        <p:spPr>
          <a:xfrm>
            <a:off x="7349219" y="225874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7349219" y="2510534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8" name="직사각형 147"/>
          <p:cNvSpPr/>
          <p:nvPr/>
        </p:nvSpPr>
        <p:spPr>
          <a:xfrm>
            <a:off x="7349219" y="276036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7349219" y="301019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0" name="직사각형 149"/>
          <p:cNvSpPr/>
          <p:nvPr/>
        </p:nvSpPr>
        <p:spPr>
          <a:xfrm>
            <a:off x="7349219" y="567479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1" name="직사각형 150"/>
          <p:cNvSpPr/>
          <p:nvPr/>
        </p:nvSpPr>
        <p:spPr>
          <a:xfrm>
            <a:off x="7349219" y="5926585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2" name="직사각형 151"/>
          <p:cNvSpPr/>
          <p:nvPr/>
        </p:nvSpPr>
        <p:spPr>
          <a:xfrm>
            <a:off x="7349219" y="617641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7349219" y="642624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4" name="직사각형 153"/>
          <p:cNvSpPr/>
          <p:nvPr/>
        </p:nvSpPr>
        <p:spPr>
          <a:xfrm>
            <a:off x="11045288" y="567479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11045288" y="5926585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6" name="직사각형 155"/>
          <p:cNvSpPr/>
          <p:nvPr/>
        </p:nvSpPr>
        <p:spPr>
          <a:xfrm>
            <a:off x="11045288" y="617641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7" name="직사각형 156"/>
          <p:cNvSpPr/>
          <p:nvPr/>
        </p:nvSpPr>
        <p:spPr>
          <a:xfrm>
            <a:off x="11045288" y="642624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8" name="직사각형 157"/>
          <p:cNvSpPr/>
          <p:nvPr/>
        </p:nvSpPr>
        <p:spPr>
          <a:xfrm>
            <a:off x="11045288" y="225874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9" name="직사각형 158"/>
          <p:cNvSpPr/>
          <p:nvPr/>
        </p:nvSpPr>
        <p:spPr>
          <a:xfrm>
            <a:off x="11045288" y="2510534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60" name="직사각형 159"/>
          <p:cNvSpPr/>
          <p:nvPr/>
        </p:nvSpPr>
        <p:spPr>
          <a:xfrm>
            <a:off x="11045288" y="276036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61" name="직사각형 160"/>
          <p:cNvSpPr/>
          <p:nvPr/>
        </p:nvSpPr>
        <p:spPr>
          <a:xfrm>
            <a:off x="11045288" y="301019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4946650" y="238676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TextBox 161"/>
          <p:cNvSpPr txBox="1"/>
          <p:nvPr/>
        </p:nvSpPr>
        <p:spPr>
          <a:xfrm>
            <a:off x="7541602" y="24193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0</a:t>
            </a:r>
            <a:endParaRPr lang="ko-KR" altLang="en-US" sz="1200" dirty="0"/>
          </a:p>
        </p:txBody>
      </p:sp>
      <p:sp>
        <p:nvSpPr>
          <p:cNvPr id="163" name="TextBox 162"/>
          <p:cNvSpPr txBox="1"/>
          <p:nvPr/>
        </p:nvSpPr>
        <p:spPr>
          <a:xfrm>
            <a:off x="11224982" y="24193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1</a:t>
            </a:r>
            <a:endParaRPr lang="ko-KR" altLang="en-US" sz="1200" dirty="0"/>
          </a:p>
        </p:txBody>
      </p:sp>
      <p:sp>
        <p:nvSpPr>
          <p:cNvPr id="164" name="TextBox 163"/>
          <p:cNvSpPr txBox="1"/>
          <p:nvPr/>
        </p:nvSpPr>
        <p:spPr>
          <a:xfrm>
            <a:off x="11224982" y="3666114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3</a:t>
            </a:r>
            <a:endParaRPr lang="ko-KR" altLang="en-US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7541602" y="3666114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2</a:t>
            </a:r>
            <a:endParaRPr lang="ko-KR" altLang="en-US" sz="1200" dirty="0"/>
          </a:p>
        </p:txBody>
      </p:sp>
      <p:sp>
        <p:nvSpPr>
          <p:cNvPr id="166" name="직사각형 165"/>
          <p:cNvSpPr/>
          <p:nvPr/>
        </p:nvSpPr>
        <p:spPr>
          <a:xfrm>
            <a:off x="8629309" y="238676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직사각형 166"/>
          <p:cNvSpPr/>
          <p:nvPr/>
        </p:nvSpPr>
        <p:spPr>
          <a:xfrm>
            <a:off x="4946650" y="3666114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직사각형 167"/>
          <p:cNvSpPr/>
          <p:nvPr/>
        </p:nvSpPr>
        <p:spPr>
          <a:xfrm>
            <a:off x="8629309" y="3666114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998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3848100" cy="4351338"/>
          </a:xfrm>
        </p:spPr>
        <p:txBody>
          <a:bodyPr>
            <a:normAutofit/>
          </a:bodyPr>
          <a:lstStyle/>
          <a:p>
            <a:r>
              <a:rPr lang="en-US" altLang="ko-KR" sz="1600" dirty="0"/>
              <a:t>Proc 1 reads Page 0</a:t>
            </a:r>
          </a:p>
          <a:p>
            <a:r>
              <a:rPr lang="en-US" altLang="ko-KR" sz="1600" dirty="0"/>
              <a:t>Proc 0 writes Page 0</a:t>
            </a:r>
          </a:p>
          <a:p>
            <a:r>
              <a:rPr lang="en-US" altLang="ko-KR" sz="1600" dirty="0"/>
              <a:t>Proc 1 writes Page 0</a:t>
            </a:r>
          </a:p>
          <a:p>
            <a:r>
              <a:rPr lang="en-US" altLang="ko-KR" sz="1600" dirty="0"/>
              <a:t>Proc 2 reads Page 0</a:t>
            </a:r>
          </a:p>
          <a:p>
            <a:r>
              <a:rPr lang="en-US" altLang="ko-KR" sz="1600" dirty="0"/>
              <a:t>Proc 0 writes Page 0</a:t>
            </a:r>
          </a:p>
          <a:p>
            <a:r>
              <a:rPr lang="en-US" altLang="ko-KR" sz="1600" dirty="0"/>
              <a:t>Barrier</a:t>
            </a:r>
          </a:p>
          <a:p>
            <a:r>
              <a:rPr lang="en-US" altLang="ko-KR" sz="1600" dirty="0"/>
              <a:t>Proc 3 reads Page 0</a:t>
            </a:r>
          </a:p>
          <a:p>
            <a:endParaRPr lang="ko-KR" altLang="en-US" sz="1600" dirty="0"/>
          </a:p>
        </p:txBody>
      </p:sp>
      <p:sp>
        <p:nvSpPr>
          <p:cNvPr id="29" name="직사각형 28"/>
          <p:cNvSpPr/>
          <p:nvPr/>
        </p:nvSpPr>
        <p:spPr>
          <a:xfrm>
            <a:off x="5936848" y="2264772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936847" y="2515580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937374" y="2766388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936847" y="3017196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549514" y="30557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5969457" y="30557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969457" y="53841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969457" y="77125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969457" y="100409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549514" y="124022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 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5969457" y="124022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969457" y="147306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969457" y="170590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969457" y="193874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5936848" y="5675347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5936847" y="5926155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5937374" y="6176963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5936847" y="6427771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549514" y="371614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5969457" y="371614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5969457" y="394898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5969457" y="418182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5969457" y="441466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5549514" y="465079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5969457" y="465079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5969457" y="488363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5969457" y="511647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5969457" y="534931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9631263" y="2264772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9631262" y="2515580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9631789" y="2766388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9631262" y="3017196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9243929" y="30557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9663872" y="30557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9663872" y="53841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9663872" y="77125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9663872" y="100409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9243929" y="124022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90" name="직사각형 89"/>
          <p:cNvSpPr/>
          <p:nvPr/>
        </p:nvSpPr>
        <p:spPr>
          <a:xfrm>
            <a:off x="9663872" y="124022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9663872" y="147306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9663872" y="170590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9663872" y="193874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9631263" y="5675347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9631262" y="5926155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9631789" y="6176963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9631262" y="6427771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9243929" y="371614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01" name="직사각형 100"/>
          <p:cNvSpPr/>
          <p:nvPr/>
        </p:nvSpPr>
        <p:spPr>
          <a:xfrm>
            <a:off x="9663872" y="371614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9663872" y="394898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9663872" y="418182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9663872" y="441466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9243929" y="465079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  <a:p>
            <a:pPr algn="ctr"/>
            <a:endParaRPr lang="en-US" altLang="ko-KR" sz="1500" dirty="0">
              <a:solidFill>
                <a:schemeClr val="tx1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9663872" y="465079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9663872" y="488363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9663872" y="511647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9663872" y="534931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16500" y="305572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5016499" y="3716147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extBox 109"/>
          <p:cNvSpPr txBox="1"/>
          <p:nvPr/>
        </p:nvSpPr>
        <p:spPr>
          <a:xfrm>
            <a:off x="5053552" y="225874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&lt;1,1,1,1&gt;</a:t>
            </a:r>
            <a:endParaRPr lang="ko-KR" altLang="en-US" sz="1200" dirty="0"/>
          </a:p>
        </p:txBody>
      </p:sp>
      <p:sp>
        <p:nvSpPr>
          <p:cNvPr id="116" name="직사각형 115"/>
          <p:cNvSpPr/>
          <p:nvPr/>
        </p:nvSpPr>
        <p:spPr>
          <a:xfrm>
            <a:off x="8685752" y="305572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5017024" y="759330"/>
            <a:ext cx="457200" cy="465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5017024" y="759330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6318266" y="305572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8685752" y="770617"/>
            <a:ext cx="457200" cy="465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13"/>
          <p:cNvSpPr/>
          <p:nvPr/>
        </p:nvSpPr>
        <p:spPr>
          <a:xfrm>
            <a:off x="8913927" y="1094291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직사각형 114"/>
          <p:cNvSpPr/>
          <p:nvPr/>
        </p:nvSpPr>
        <p:spPr>
          <a:xfrm>
            <a:off x="9977580" y="538412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181272" y="4298246"/>
            <a:ext cx="331982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Actual written data (diff) is transferred</a:t>
            </a:r>
            <a:br>
              <a:rPr lang="en-US" altLang="ko-KR" sz="1400" dirty="0"/>
            </a:br>
            <a:r>
              <a:rPr lang="en-US" altLang="ko-KR" sz="1400" dirty="0"/>
              <a:t>when the data is actually required</a:t>
            </a:r>
          </a:p>
          <a:p>
            <a:endParaRPr lang="en-US" altLang="ko-KR" sz="1400" dirty="0"/>
          </a:p>
          <a:p>
            <a:r>
              <a:rPr lang="en-US" altLang="ko-KR" sz="1400" dirty="0"/>
              <a:t>The necessary diffs could be tracked </a:t>
            </a:r>
            <a:br>
              <a:rPr lang="en-US" altLang="ko-KR" sz="1400" dirty="0"/>
            </a:br>
            <a:r>
              <a:rPr lang="en-US" altLang="ko-KR" sz="1400" dirty="0"/>
              <a:t>based on </a:t>
            </a:r>
            <a:r>
              <a:rPr lang="en-US" altLang="ko-KR" sz="1400" dirty="0" err="1"/>
              <a:t>TreadMarks</a:t>
            </a:r>
            <a:r>
              <a:rPr lang="en-US" altLang="ko-KR" sz="1400" dirty="0"/>
              <a:t> structure</a:t>
            </a:r>
          </a:p>
          <a:p>
            <a:endParaRPr lang="en-US" altLang="ko-KR" sz="1400" dirty="0"/>
          </a:p>
          <a:p>
            <a:endParaRPr lang="en-US" altLang="ko-KR" sz="1400" dirty="0"/>
          </a:p>
        </p:txBody>
      </p:sp>
      <p:sp>
        <p:nvSpPr>
          <p:cNvPr id="117" name="직사각형 116"/>
          <p:cNvSpPr/>
          <p:nvPr/>
        </p:nvSpPr>
        <p:spPr>
          <a:xfrm>
            <a:off x="5017024" y="896623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직사각형 119"/>
          <p:cNvSpPr/>
          <p:nvPr/>
        </p:nvSpPr>
        <p:spPr>
          <a:xfrm>
            <a:off x="9977580" y="305572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9977580" y="3943181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9977580" y="3710341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6315343" y="3943181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6315343" y="3710341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5016499" y="1232616"/>
            <a:ext cx="457200" cy="4656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사각형 125"/>
          <p:cNvSpPr/>
          <p:nvPr/>
        </p:nvSpPr>
        <p:spPr>
          <a:xfrm>
            <a:off x="6306508" y="226477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6306508" y="251656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6306508" y="2766388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6306508" y="301621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6315343" y="538412"/>
            <a:ext cx="431784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10002577" y="226477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10002577" y="251656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3" name="직사각형 132"/>
          <p:cNvSpPr/>
          <p:nvPr/>
        </p:nvSpPr>
        <p:spPr>
          <a:xfrm>
            <a:off x="10002577" y="2766388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4" name="직사각형 133"/>
          <p:cNvSpPr/>
          <p:nvPr/>
        </p:nvSpPr>
        <p:spPr>
          <a:xfrm>
            <a:off x="10002577" y="301621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10002577" y="567632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6" name="직사각형 135"/>
          <p:cNvSpPr/>
          <p:nvPr/>
        </p:nvSpPr>
        <p:spPr>
          <a:xfrm>
            <a:off x="10002577" y="5928115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7" name="직사각형 136"/>
          <p:cNvSpPr/>
          <p:nvPr/>
        </p:nvSpPr>
        <p:spPr>
          <a:xfrm>
            <a:off x="10002577" y="617794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10002577" y="642777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6306508" y="567632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6306508" y="5928115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6306508" y="617794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6306508" y="642777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8685752" y="3716147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직사각형 142"/>
          <p:cNvSpPr/>
          <p:nvPr/>
        </p:nvSpPr>
        <p:spPr>
          <a:xfrm>
            <a:off x="8685752" y="3710341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직사각형 143"/>
          <p:cNvSpPr/>
          <p:nvPr/>
        </p:nvSpPr>
        <p:spPr>
          <a:xfrm>
            <a:off x="8685752" y="3847634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직사각형 144"/>
          <p:cNvSpPr/>
          <p:nvPr/>
        </p:nvSpPr>
        <p:spPr>
          <a:xfrm>
            <a:off x="8916684" y="4037032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TextBox 145"/>
          <p:cNvSpPr txBox="1"/>
          <p:nvPr/>
        </p:nvSpPr>
        <p:spPr>
          <a:xfrm>
            <a:off x="8685752" y="225874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&lt;1,1,1,1&gt;</a:t>
            </a:r>
            <a:endParaRPr lang="ko-KR" altLang="en-US" sz="1200" dirty="0"/>
          </a:p>
        </p:txBody>
      </p:sp>
      <p:sp>
        <p:nvSpPr>
          <p:cNvPr id="147" name="TextBox 146"/>
          <p:cNvSpPr txBox="1"/>
          <p:nvPr/>
        </p:nvSpPr>
        <p:spPr>
          <a:xfrm>
            <a:off x="8685752" y="56753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&lt;1,1,1,1&gt;</a:t>
            </a:r>
            <a:endParaRPr lang="ko-KR" altLang="en-US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5016499" y="56753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&lt;1,1,1,1&gt;</a:t>
            </a:r>
            <a:endParaRPr lang="ko-KR" altLang="en-US" sz="1200" dirty="0"/>
          </a:p>
        </p:txBody>
      </p:sp>
      <p:sp>
        <p:nvSpPr>
          <p:cNvPr id="149" name="직사각형 148"/>
          <p:cNvSpPr/>
          <p:nvPr/>
        </p:nvSpPr>
        <p:spPr>
          <a:xfrm>
            <a:off x="7349219" y="225874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0" name="직사각형 149"/>
          <p:cNvSpPr/>
          <p:nvPr/>
        </p:nvSpPr>
        <p:spPr>
          <a:xfrm>
            <a:off x="7349219" y="2510534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1" name="직사각형 150"/>
          <p:cNvSpPr/>
          <p:nvPr/>
        </p:nvSpPr>
        <p:spPr>
          <a:xfrm>
            <a:off x="7349219" y="276036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2" name="직사각형 151"/>
          <p:cNvSpPr/>
          <p:nvPr/>
        </p:nvSpPr>
        <p:spPr>
          <a:xfrm>
            <a:off x="7349219" y="301019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7349219" y="567479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4" name="직사각형 153"/>
          <p:cNvSpPr/>
          <p:nvPr/>
        </p:nvSpPr>
        <p:spPr>
          <a:xfrm>
            <a:off x="7349219" y="5926585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7349219" y="617641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6" name="직사각형 155"/>
          <p:cNvSpPr/>
          <p:nvPr/>
        </p:nvSpPr>
        <p:spPr>
          <a:xfrm>
            <a:off x="7349219" y="642624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7" name="직사각형 156"/>
          <p:cNvSpPr/>
          <p:nvPr/>
        </p:nvSpPr>
        <p:spPr>
          <a:xfrm>
            <a:off x="11045288" y="567479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8" name="직사각형 157"/>
          <p:cNvSpPr/>
          <p:nvPr/>
        </p:nvSpPr>
        <p:spPr>
          <a:xfrm>
            <a:off x="11045288" y="5926585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9" name="직사각형 158"/>
          <p:cNvSpPr/>
          <p:nvPr/>
        </p:nvSpPr>
        <p:spPr>
          <a:xfrm>
            <a:off x="11045288" y="617641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60" name="직사각형 159"/>
          <p:cNvSpPr/>
          <p:nvPr/>
        </p:nvSpPr>
        <p:spPr>
          <a:xfrm>
            <a:off x="11045288" y="642624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61" name="직사각형 160"/>
          <p:cNvSpPr/>
          <p:nvPr/>
        </p:nvSpPr>
        <p:spPr>
          <a:xfrm>
            <a:off x="11045288" y="225874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62" name="직사각형 161"/>
          <p:cNvSpPr/>
          <p:nvPr/>
        </p:nvSpPr>
        <p:spPr>
          <a:xfrm>
            <a:off x="11045288" y="2510534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63" name="직사각형 162"/>
          <p:cNvSpPr/>
          <p:nvPr/>
        </p:nvSpPr>
        <p:spPr>
          <a:xfrm>
            <a:off x="11045288" y="276036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64" name="직사각형 163"/>
          <p:cNvSpPr/>
          <p:nvPr/>
        </p:nvSpPr>
        <p:spPr>
          <a:xfrm>
            <a:off x="11045288" y="301019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&lt;0,0,0,0&gt;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65" name="직사각형 164"/>
          <p:cNvSpPr/>
          <p:nvPr/>
        </p:nvSpPr>
        <p:spPr>
          <a:xfrm>
            <a:off x="4946650" y="238676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TextBox 165"/>
          <p:cNvSpPr txBox="1"/>
          <p:nvPr/>
        </p:nvSpPr>
        <p:spPr>
          <a:xfrm>
            <a:off x="7541602" y="24193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0</a:t>
            </a:r>
            <a:endParaRPr lang="ko-KR" altLang="en-US" sz="1200" dirty="0"/>
          </a:p>
        </p:txBody>
      </p:sp>
      <p:sp>
        <p:nvSpPr>
          <p:cNvPr id="167" name="TextBox 166"/>
          <p:cNvSpPr txBox="1"/>
          <p:nvPr/>
        </p:nvSpPr>
        <p:spPr>
          <a:xfrm>
            <a:off x="11224982" y="24193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1</a:t>
            </a:r>
            <a:endParaRPr lang="ko-KR" altLang="en-US" sz="1200" dirty="0"/>
          </a:p>
        </p:txBody>
      </p:sp>
      <p:sp>
        <p:nvSpPr>
          <p:cNvPr id="168" name="TextBox 167"/>
          <p:cNvSpPr txBox="1"/>
          <p:nvPr/>
        </p:nvSpPr>
        <p:spPr>
          <a:xfrm>
            <a:off x="11224982" y="3666114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3</a:t>
            </a:r>
            <a:endParaRPr lang="ko-KR" altLang="en-US" sz="1200" dirty="0"/>
          </a:p>
        </p:txBody>
      </p:sp>
      <p:sp>
        <p:nvSpPr>
          <p:cNvPr id="169" name="TextBox 168"/>
          <p:cNvSpPr txBox="1"/>
          <p:nvPr/>
        </p:nvSpPr>
        <p:spPr>
          <a:xfrm>
            <a:off x="7541602" y="3666114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2</a:t>
            </a:r>
            <a:endParaRPr lang="ko-KR" altLang="en-US" sz="1200" dirty="0"/>
          </a:p>
        </p:txBody>
      </p:sp>
      <p:sp>
        <p:nvSpPr>
          <p:cNvPr id="170" name="직사각형 169"/>
          <p:cNvSpPr/>
          <p:nvPr/>
        </p:nvSpPr>
        <p:spPr>
          <a:xfrm>
            <a:off x="8629309" y="238676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직사각형 170"/>
          <p:cNvSpPr/>
          <p:nvPr/>
        </p:nvSpPr>
        <p:spPr>
          <a:xfrm>
            <a:off x="4946650" y="3666114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직사각형 171"/>
          <p:cNvSpPr/>
          <p:nvPr/>
        </p:nvSpPr>
        <p:spPr>
          <a:xfrm>
            <a:off x="8629309" y="3666114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8363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3848100" cy="4351338"/>
          </a:xfrm>
        </p:spPr>
        <p:txBody>
          <a:bodyPr>
            <a:normAutofit/>
          </a:bodyPr>
          <a:lstStyle/>
          <a:p>
            <a:r>
              <a:rPr lang="en-US" altLang="ko-KR" sz="1600" dirty="0"/>
              <a:t>Proc 1 reads Page 0</a:t>
            </a:r>
          </a:p>
          <a:p>
            <a:r>
              <a:rPr lang="en-US" altLang="ko-KR" sz="1600" dirty="0"/>
              <a:t>Proc 0 writes Page 0</a:t>
            </a:r>
          </a:p>
          <a:p>
            <a:r>
              <a:rPr lang="en-US" altLang="ko-KR" sz="1600" dirty="0"/>
              <a:t>Proc 1 writes Page 0</a:t>
            </a:r>
          </a:p>
          <a:p>
            <a:r>
              <a:rPr lang="en-US" altLang="ko-KR" sz="1600" dirty="0"/>
              <a:t>Proc 2 reads Page 0</a:t>
            </a:r>
          </a:p>
          <a:p>
            <a:r>
              <a:rPr lang="en-US" altLang="ko-KR" sz="1600" dirty="0"/>
              <a:t>Proc 0 writes Page 0</a:t>
            </a:r>
          </a:p>
          <a:p>
            <a:r>
              <a:rPr lang="en-US" altLang="ko-KR" sz="1600" dirty="0"/>
              <a:t>Barrier</a:t>
            </a:r>
          </a:p>
          <a:p>
            <a:r>
              <a:rPr lang="en-US" altLang="ko-KR" sz="1600" dirty="0"/>
              <a:t>Proc 3 reads Page 0</a:t>
            </a:r>
          </a:p>
          <a:p>
            <a:endParaRPr lang="ko-KR" altLang="en-US" sz="1600" dirty="0"/>
          </a:p>
        </p:txBody>
      </p:sp>
      <p:sp>
        <p:nvSpPr>
          <p:cNvPr id="29" name="직사각형 28"/>
          <p:cNvSpPr/>
          <p:nvPr/>
        </p:nvSpPr>
        <p:spPr>
          <a:xfrm>
            <a:off x="5936848" y="2264772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936847" y="2515580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937374" y="2766388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936847" y="3017196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549514" y="30557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5969457" y="30557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969457" y="53841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969457" y="77125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969457" y="100409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549514" y="124022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 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5969457" y="124022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969457" y="147306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969457" y="170590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969457" y="193874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5936848" y="5675347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5936847" y="5926155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5937374" y="6176963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5936847" y="6427771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549514" y="371614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5969457" y="371614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5969457" y="394898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5969457" y="418182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5969457" y="441466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5549514" y="465079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5969457" y="465079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5969457" y="488363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5969457" y="511647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5969457" y="534931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9631263" y="2264772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9631262" y="2515580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9631789" y="2766388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9631262" y="3017196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9243929" y="30557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9663872" y="30557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9663872" y="53841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9663872" y="77125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9663872" y="100409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9243929" y="1240222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90" name="직사각형 89"/>
          <p:cNvSpPr/>
          <p:nvPr/>
        </p:nvSpPr>
        <p:spPr>
          <a:xfrm>
            <a:off x="9663872" y="124022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9663872" y="147306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9663872" y="1705902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9663872" y="1938741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9631263" y="5675347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9631262" y="5926155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9631789" y="6176963"/>
            <a:ext cx="265573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9631262" y="6427771"/>
            <a:ext cx="266100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9243929" y="371614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P0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01" name="직사각형 100"/>
          <p:cNvSpPr/>
          <p:nvPr/>
        </p:nvSpPr>
        <p:spPr>
          <a:xfrm>
            <a:off x="9663872" y="371614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9663872" y="394898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9663872" y="418182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9663872" y="441466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9243929" y="4650797"/>
            <a:ext cx="419943" cy="93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I</a:t>
            </a:r>
          </a:p>
          <a:p>
            <a:pPr algn="ctr"/>
            <a:endParaRPr lang="en-US" altLang="ko-KR" sz="1500" dirty="0">
              <a:solidFill>
                <a:schemeClr val="tx1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9663872" y="465079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0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9663872" y="488363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9663872" y="5116477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9663872" y="5349316"/>
            <a:ext cx="232840" cy="232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053552" y="225874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&lt;1,1,1,1&gt;</a:t>
            </a:r>
            <a:endParaRPr lang="ko-KR" altLang="en-US" sz="12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348353" y="4316257"/>
            <a:ext cx="266079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Garbage collector is triggered</a:t>
            </a:r>
            <a:br>
              <a:rPr lang="en-US" altLang="ko-KR" sz="1400" dirty="0"/>
            </a:br>
            <a:r>
              <a:rPr lang="en-US" altLang="ko-KR" sz="1400" dirty="0"/>
              <a:t>when available memory is low</a:t>
            </a:r>
          </a:p>
          <a:p>
            <a:endParaRPr lang="en-US" altLang="ko-KR" sz="1400" dirty="0"/>
          </a:p>
          <a:p>
            <a:r>
              <a:rPr lang="en-US" altLang="ko-KR" sz="1400" dirty="0"/>
              <a:t>Garbage collector </a:t>
            </a:r>
            <a:br>
              <a:rPr lang="en-US" altLang="ko-KR" sz="1400" dirty="0"/>
            </a:br>
            <a:r>
              <a:rPr lang="en-US" altLang="ko-KR" sz="1400" dirty="0"/>
              <a:t>removes unnecessary data</a:t>
            </a:r>
          </a:p>
          <a:p>
            <a:endParaRPr lang="en-US" altLang="ko-KR" sz="1400" dirty="0"/>
          </a:p>
          <a:p>
            <a:endParaRPr lang="en-US" altLang="ko-KR" sz="1400" dirty="0"/>
          </a:p>
        </p:txBody>
      </p:sp>
      <p:sp>
        <p:nvSpPr>
          <p:cNvPr id="125" name="직사각형 124"/>
          <p:cNvSpPr/>
          <p:nvPr/>
        </p:nvSpPr>
        <p:spPr>
          <a:xfrm>
            <a:off x="5016499" y="1232616"/>
            <a:ext cx="457200" cy="4656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사각형 125"/>
          <p:cNvSpPr/>
          <p:nvPr/>
        </p:nvSpPr>
        <p:spPr>
          <a:xfrm>
            <a:off x="6306508" y="226477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6306508" y="251656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6306508" y="2766388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6306508" y="301621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10002577" y="2264772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10002577" y="2516560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3" name="직사각형 132"/>
          <p:cNvSpPr/>
          <p:nvPr/>
        </p:nvSpPr>
        <p:spPr>
          <a:xfrm>
            <a:off x="10002577" y="2766388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4" name="직사각형 133"/>
          <p:cNvSpPr/>
          <p:nvPr/>
        </p:nvSpPr>
        <p:spPr>
          <a:xfrm>
            <a:off x="10002577" y="3016216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10002577" y="567632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6" name="직사각형 135"/>
          <p:cNvSpPr/>
          <p:nvPr/>
        </p:nvSpPr>
        <p:spPr>
          <a:xfrm>
            <a:off x="10002577" y="5928115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7" name="직사각형 136"/>
          <p:cNvSpPr/>
          <p:nvPr/>
        </p:nvSpPr>
        <p:spPr>
          <a:xfrm>
            <a:off x="10002577" y="617794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10002577" y="642777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6306508" y="5676327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6306508" y="5928115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6306508" y="6177943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6306508" y="6427771"/>
            <a:ext cx="964241" cy="250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&lt;1,1,1,1&gt;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8685752" y="3716147"/>
            <a:ext cx="457200" cy="4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직사각형 142"/>
          <p:cNvSpPr/>
          <p:nvPr/>
        </p:nvSpPr>
        <p:spPr>
          <a:xfrm>
            <a:off x="8685752" y="3710341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직사각형 143"/>
          <p:cNvSpPr/>
          <p:nvPr/>
        </p:nvSpPr>
        <p:spPr>
          <a:xfrm>
            <a:off x="8685752" y="3847634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직사각형 144"/>
          <p:cNvSpPr/>
          <p:nvPr/>
        </p:nvSpPr>
        <p:spPr>
          <a:xfrm>
            <a:off x="8916684" y="4037032"/>
            <a:ext cx="227977" cy="1396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TextBox 145"/>
          <p:cNvSpPr txBox="1"/>
          <p:nvPr/>
        </p:nvSpPr>
        <p:spPr>
          <a:xfrm>
            <a:off x="8685752" y="225874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&lt;1,1,1,1&gt;</a:t>
            </a:r>
            <a:endParaRPr lang="ko-KR" altLang="en-US" sz="1200" dirty="0"/>
          </a:p>
        </p:txBody>
      </p:sp>
      <p:sp>
        <p:nvSpPr>
          <p:cNvPr id="147" name="TextBox 146"/>
          <p:cNvSpPr txBox="1"/>
          <p:nvPr/>
        </p:nvSpPr>
        <p:spPr>
          <a:xfrm>
            <a:off x="8685752" y="56753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&lt;1,1,1,1&gt;</a:t>
            </a:r>
            <a:endParaRPr lang="ko-KR" altLang="en-US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5016499" y="56753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&lt;1,1,1,1&gt;</a:t>
            </a:r>
            <a:endParaRPr lang="ko-KR" altLang="en-US" sz="1200" dirty="0"/>
          </a:p>
        </p:txBody>
      </p:sp>
      <p:sp>
        <p:nvSpPr>
          <p:cNvPr id="94" name="직사각형 93"/>
          <p:cNvSpPr/>
          <p:nvPr/>
        </p:nvSpPr>
        <p:spPr>
          <a:xfrm>
            <a:off x="4946650" y="238676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TextBox 98"/>
          <p:cNvSpPr txBox="1"/>
          <p:nvPr/>
        </p:nvSpPr>
        <p:spPr>
          <a:xfrm>
            <a:off x="7541602" y="24193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0</a:t>
            </a:r>
            <a:endParaRPr lang="ko-KR" alt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1224982" y="241935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1</a:t>
            </a:r>
            <a:endParaRPr lang="ko-KR" altLang="en-US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1224982" y="3666114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3</a:t>
            </a:r>
            <a:endParaRPr lang="ko-KR" alt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541602" y="3666114"/>
            <a:ext cx="84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Process 2</a:t>
            </a:r>
            <a:endParaRPr lang="ko-KR" altLang="en-US" sz="1200" dirty="0"/>
          </a:p>
        </p:txBody>
      </p:sp>
      <p:sp>
        <p:nvSpPr>
          <p:cNvPr id="114" name="직사각형 113"/>
          <p:cNvSpPr/>
          <p:nvPr/>
        </p:nvSpPr>
        <p:spPr>
          <a:xfrm>
            <a:off x="8629309" y="238676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직사각형 114"/>
          <p:cNvSpPr/>
          <p:nvPr/>
        </p:nvSpPr>
        <p:spPr>
          <a:xfrm>
            <a:off x="4946650" y="3666114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직사각형 115"/>
          <p:cNvSpPr/>
          <p:nvPr/>
        </p:nvSpPr>
        <p:spPr>
          <a:xfrm>
            <a:off x="8629309" y="3666114"/>
            <a:ext cx="3441802" cy="3117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596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</a:p>
          <a:p>
            <a:r>
              <a:rPr lang="en-US" altLang="ko-KR" dirty="0"/>
              <a:t>Preliminaries: why</a:t>
            </a:r>
          </a:p>
          <a:p>
            <a:pPr lvl="1"/>
            <a:r>
              <a:rPr lang="en-US" altLang="ko-KR" dirty="0"/>
              <a:t>Clusters of Workstations vs. Supercomputers</a:t>
            </a:r>
          </a:p>
          <a:p>
            <a:pPr lvl="1"/>
            <a:r>
              <a:rPr lang="en-US" altLang="ko-KR" dirty="0"/>
              <a:t>Distributed Shared Memory vs. </a:t>
            </a:r>
            <a:r>
              <a:rPr lang="en-US" altLang="ko-KR" dirty="0" smtClean="0"/>
              <a:t>Others</a:t>
            </a:r>
          </a:p>
          <a:p>
            <a:pPr lvl="1"/>
            <a:r>
              <a:rPr lang="en-US" altLang="ko-KR" dirty="0" smtClean="0"/>
              <a:t>Release Consistency vs. Others</a:t>
            </a:r>
            <a:endParaRPr lang="en-US" altLang="ko-KR" dirty="0"/>
          </a:p>
          <a:p>
            <a:pPr lvl="1"/>
            <a:r>
              <a:rPr lang="en-US" altLang="ko-KR" dirty="0" smtClean="0"/>
              <a:t>Portability &amp; Networking</a:t>
            </a:r>
          </a:p>
          <a:p>
            <a:pPr lvl="1"/>
            <a:r>
              <a:rPr lang="en-US" altLang="ko-KR" dirty="0" smtClean="0"/>
              <a:t>Benchmark</a:t>
            </a:r>
            <a:endParaRPr lang="en-US" altLang="ko-KR" dirty="0"/>
          </a:p>
          <a:p>
            <a:r>
              <a:rPr lang="en-US" altLang="ko-KR" dirty="0"/>
              <a:t>Implementations: how</a:t>
            </a:r>
          </a:p>
          <a:p>
            <a:r>
              <a:rPr lang="en-US" altLang="ko-KR" dirty="0"/>
              <a:t>Experiments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257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Implementation Details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Interval Creation</a:t>
            </a:r>
          </a:p>
          <a:p>
            <a:pPr lvl="1"/>
            <a:r>
              <a:rPr lang="en-US" altLang="ko-KR" dirty="0"/>
              <a:t>Logically a new interval begins at each release and acquire</a:t>
            </a:r>
          </a:p>
          <a:p>
            <a:pPr lvl="1"/>
            <a:r>
              <a:rPr lang="en-US" altLang="ko-KR" dirty="0"/>
              <a:t>Practically interval creation is postponed until the communication occur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Diff creation</a:t>
            </a:r>
          </a:p>
          <a:p>
            <a:pPr lvl="1"/>
            <a:r>
              <a:rPr lang="en-US" altLang="ko-KR" dirty="0"/>
              <a:t>Lazy diff creation</a:t>
            </a:r>
          </a:p>
          <a:p>
            <a:pPr lvl="2"/>
            <a:r>
              <a:rPr lang="en-US" altLang="ko-KR" dirty="0"/>
              <a:t>Page is writable until a diff request or a write notice arrives for the page</a:t>
            </a:r>
          </a:p>
          <a:p>
            <a:pPr lvl="2"/>
            <a:r>
              <a:rPr lang="en-US" altLang="ko-KR" dirty="0"/>
              <a:t>At that time, the actual diff is created, the page is read protected, and the twin is discarded</a:t>
            </a:r>
          </a:p>
          <a:p>
            <a:pPr lvl="2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5376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Implementation Details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Lock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2400" dirty="0"/>
              <a:t>A statically assigned manager</a:t>
            </a:r>
          </a:p>
          <a:p>
            <a:r>
              <a:rPr lang="en-US" altLang="ko-KR" sz="2400" dirty="0"/>
              <a:t>acquired round-robin fashion</a:t>
            </a:r>
          </a:p>
          <a:p>
            <a:r>
              <a:rPr lang="en-US" altLang="ko-KR" sz="2400" dirty="0"/>
              <a:t>Releaser informs the synchronization information</a:t>
            </a:r>
          </a:p>
          <a:p>
            <a:pPr lvl="1"/>
            <a:r>
              <a:rPr lang="en-US" altLang="ko-KR" sz="2000" dirty="0"/>
              <a:t>Processor id</a:t>
            </a:r>
          </a:p>
          <a:p>
            <a:pPr lvl="1"/>
            <a:r>
              <a:rPr lang="en-US" altLang="ko-KR" sz="2000" dirty="0"/>
              <a:t>Vector timestamp</a:t>
            </a:r>
          </a:p>
          <a:p>
            <a:pPr lvl="1"/>
            <a:r>
              <a:rPr lang="en-US" altLang="ko-KR" sz="2000" dirty="0"/>
              <a:t>All write notices</a:t>
            </a:r>
          </a:p>
          <a:p>
            <a:r>
              <a:rPr lang="en-US" altLang="ko-KR" sz="2400" dirty="0"/>
              <a:t>Acquirer incorporates this information into its own data structure</a:t>
            </a:r>
          </a:p>
          <a:p>
            <a:pPr lvl="1"/>
            <a:r>
              <a:rPr lang="en-US" altLang="ko-KR" sz="2000" dirty="0"/>
              <a:t>Append interval record</a:t>
            </a:r>
          </a:p>
          <a:p>
            <a:pPr lvl="1"/>
            <a:r>
              <a:rPr lang="en-US" altLang="ko-KR" sz="2000" dirty="0"/>
              <a:t>Append write-notice and update pointers</a:t>
            </a:r>
          </a:p>
          <a:p>
            <a:endParaRPr lang="en-US" altLang="ko-KR" sz="2400" dirty="0"/>
          </a:p>
          <a:p>
            <a:endParaRPr lang="ko-KR" altLang="en-US" sz="2400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/>
              <a:t>Barrier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2400" dirty="0"/>
              <a:t>A centralized manager</a:t>
            </a:r>
          </a:p>
          <a:p>
            <a:r>
              <a:rPr lang="en-US" altLang="ko-KR" sz="2400" dirty="0"/>
              <a:t>All clients informs its vector timestamp and intervals between the manager’s last timestamp and its own time stamp</a:t>
            </a:r>
          </a:p>
          <a:p>
            <a:r>
              <a:rPr lang="en-US" altLang="ko-KR" sz="2400" dirty="0"/>
              <a:t>After gathering all synchronization information, the manager informs all clients of all intervals between their time stamp and its current stamp </a:t>
            </a:r>
          </a:p>
          <a:p>
            <a:r>
              <a:rPr lang="en-US" altLang="ko-KR" sz="2400" dirty="0"/>
              <a:t>The clients incorporates this information into its own data structure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8151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Implementation Details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Access Misses</a:t>
            </a:r>
          </a:p>
          <a:p>
            <a:pPr lvl="1"/>
            <a:r>
              <a:rPr lang="en-US" altLang="ko-KR" dirty="0"/>
              <a:t>Initially assumed that process 0 has the page</a:t>
            </a:r>
          </a:p>
          <a:p>
            <a:pPr lvl="1"/>
            <a:r>
              <a:rPr lang="en-US" altLang="ko-KR" dirty="0"/>
              <a:t>If there are some write notices</a:t>
            </a:r>
          </a:p>
          <a:p>
            <a:pPr lvl="2"/>
            <a:r>
              <a:rPr lang="en-US" altLang="ko-KR" dirty="0"/>
              <a:t>Gather the write notices which have larger timestamp</a:t>
            </a:r>
          </a:p>
          <a:p>
            <a:pPr lvl="2"/>
            <a:r>
              <a:rPr lang="en-US" altLang="ko-KR" dirty="0"/>
              <a:t>Sending query to the diffs in parallel</a:t>
            </a:r>
          </a:p>
          <a:p>
            <a:pPr lvl="2"/>
            <a:r>
              <a:rPr lang="en-US" altLang="ko-KR" dirty="0"/>
              <a:t>Merge the query into the page</a:t>
            </a:r>
          </a:p>
          <a:p>
            <a:pPr lvl="2"/>
            <a:endParaRPr lang="en-US" altLang="ko-KR" dirty="0"/>
          </a:p>
          <a:p>
            <a:r>
              <a:rPr lang="en-US" altLang="ko-KR" dirty="0"/>
              <a:t>Garbage collection</a:t>
            </a:r>
          </a:p>
          <a:p>
            <a:pPr lvl="1"/>
            <a:r>
              <a:rPr lang="en-US" altLang="ko-KR" dirty="0"/>
              <a:t>Discards unnecessary data</a:t>
            </a:r>
          </a:p>
          <a:p>
            <a:pPr lvl="1"/>
            <a:r>
              <a:rPr lang="en-US" altLang="ko-KR" dirty="0"/>
              <a:t>Triggered when the available storage is dropped below a threshold</a:t>
            </a:r>
          </a:p>
          <a:p>
            <a:pPr lvl="1"/>
            <a:endParaRPr lang="en-US" altLang="ko-KR" dirty="0"/>
          </a:p>
          <a:p>
            <a:r>
              <a:rPr lang="en-US" altLang="ko-KR" dirty="0" err="1"/>
              <a:t>TreadMarks</a:t>
            </a:r>
            <a:r>
              <a:rPr lang="en-US" altLang="ko-KR" dirty="0"/>
              <a:t> relies on Unix standard</a:t>
            </a:r>
          </a:p>
          <a:p>
            <a:pPr marL="914400" lvl="2" indent="0">
              <a:buNone/>
            </a:pPr>
            <a:endParaRPr lang="en-US" altLang="ko-KR" dirty="0"/>
          </a:p>
          <a:p>
            <a:pPr lvl="2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8444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</a:p>
          <a:p>
            <a:r>
              <a:rPr lang="en-US" altLang="ko-KR" dirty="0"/>
              <a:t>Preliminaries: why</a:t>
            </a:r>
          </a:p>
          <a:p>
            <a:r>
              <a:rPr lang="en-US" altLang="ko-KR" dirty="0"/>
              <a:t>Implementations: how</a:t>
            </a:r>
          </a:p>
          <a:p>
            <a:r>
              <a:rPr lang="en-US" altLang="ko-KR" dirty="0"/>
              <a:t>Experiments</a:t>
            </a:r>
          </a:p>
          <a:p>
            <a:pPr lvl="1"/>
            <a:r>
              <a:rPr lang="en-US" altLang="ko-KR" dirty="0"/>
              <a:t>Environment</a:t>
            </a:r>
          </a:p>
          <a:p>
            <a:pPr lvl="1"/>
            <a:r>
              <a:rPr lang="en-US" altLang="ko-KR" dirty="0"/>
              <a:t>Basic Operations Costs</a:t>
            </a:r>
          </a:p>
          <a:p>
            <a:pPr lvl="1"/>
            <a:r>
              <a:rPr lang="en-US" altLang="ko-KR" dirty="0"/>
              <a:t>Applications</a:t>
            </a:r>
          </a:p>
          <a:p>
            <a:pPr lvl="1"/>
            <a:r>
              <a:rPr lang="en-US" altLang="ko-KR" dirty="0"/>
              <a:t>Results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4656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ko-KR" dirty="0"/>
                  <a:t>Environment</a:t>
                </a:r>
              </a:p>
              <a:p>
                <a:pPr lvl="1"/>
                <a:r>
                  <a:rPr lang="en-US" altLang="ko-KR" dirty="0"/>
                  <a:t>8 DECstation-5000/240 running Ultrix V4.3</a:t>
                </a:r>
              </a:p>
              <a:p>
                <a:pPr lvl="1"/>
                <a:r>
                  <a:rPr lang="en-US" altLang="ko-KR" dirty="0"/>
                  <a:t>100 </a:t>
                </a:r>
                <a:r>
                  <a:rPr lang="en-US" altLang="ko-KR" dirty="0" err="1"/>
                  <a:t>Mbps</a:t>
                </a:r>
                <a:r>
                  <a:rPr lang="en-US" altLang="ko-KR" dirty="0"/>
                  <a:t> ATM Lan + 10 </a:t>
                </a:r>
                <a:r>
                  <a:rPr lang="en-US" altLang="ko-KR" dirty="0" err="1"/>
                  <a:t>Mbps</a:t>
                </a:r>
                <a:r>
                  <a:rPr lang="en-US" altLang="ko-KR" dirty="0"/>
                  <a:t> Ethernet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Base Operation Costs</a:t>
                </a:r>
              </a:p>
              <a:p>
                <a:pPr lvl="1"/>
                <a:r>
                  <a:rPr lang="en-US" altLang="ko-KR" dirty="0"/>
                  <a:t>The minimum roundtrip time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 500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ko-KR" dirty="0"/>
              </a:p>
              <a:p>
                <a:pPr lvl="1"/>
                <a:r>
                  <a:rPr lang="en-US" altLang="ko-KR" dirty="0"/>
                  <a:t>Using signal handler, the time is increases to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670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Remotely acquire a free lock</a:t>
                </a:r>
              </a:p>
              <a:p>
                <a:pPr lvl="2"/>
                <a:r>
                  <a:rPr lang="en-US" altLang="ko-KR" dirty="0"/>
                  <a:t>The manager hold last lock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827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ko-KR" dirty="0"/>
                  <a:t>, otherwise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1149 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ko-KR" altLang="en-US" dirty="0"/>
              </a:p>
              <a:p>
                <a:pPr lvl="2"/>
                <a:endParaRPr lang="en-US" altLang="ko-KR" dirty="0"/>
              </a:p>
              <a:p>
                <a:pPr lvl="1"/>
                <a:r>
                  <a:rPr lang="en-US" altLang="ko-KR" dirty="0"/>
                  <a:t>The minimum time of 8 processor barrier </a:t>
                </a:r>
                <a14:m>
                  <m:oMath xmlns:m="http://schemas.openxmlformats.org/officeDocument/2006/math">
                    <m:r>
                      <a:rPr lang="en-US" altLang="ko-KR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ko-KR" b="0" i="0" dirty="0" smtClean="0">
                        <a:latin typeface="Cambria Math" panose="02040503050406030204" pitchFamily="18" charset="0"/>
                      </a:rPr>
                      <m:t>186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ko-KR" altLang="en-US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2"/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0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122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Applications</a:t>
            </a:r>
          </a:p>
          <a:p>
            <a:pPr lvl="1"/>
            <a:r>
              <a:rPr lang="en-US" altLang="ko-KR" dirty="0"/>
              <a:t>Water – molecular dynamics simulation, 343 molecules for 5 steps</a:t>
            </a:r>
          </a:p>
          <a:p>
            <a:pPr lvl="1"/>
            <a:r>
              <a:rPr lang="en-US" altLang="ko-KR" dirty="0"/>
              <a:t>Jacobi – Success Over-Relaxation with a grid of 2000 by 1000 elements</a:t>
            </a:r>
          </a:p>
          <a:p>
            <a:pPr lvl="1"/>
            <a:r>
              <a:rPr lang="en-US" altLang="ko-KR" dirty="0"/>
              <a:t>TSP – branch &amp; bound algorithm to solve the traveling sales man problem for a 19 cities</a:t>
            </a:r>
          </a:p>
          <a:p>
            <a:pPr lvl="1"/>
            <a:r>
              <a:rPr lang="en-US" altLang="ko-KR" dirty="0"/>
              <a:t>Quicksort – sort an array of 256K integers. Using bubble sort to sort subarray of less than 1K elements</a:t>
            </a:r>
          </a:p>
          <a:p>
            <a:pPr lvl="1"/>
            <a:r>
              <a:rPr lang="en-US" altLang="ko-KR" dirty="0"/>
              <a:t>ILINK – genetic linkage analysis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7567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4598" y="3657517"/>
            <a:ext cx="6779201" cy="2519445"/>
          </a:xfrm>
        </p:spPr>
        <p:txBody>
          <a:bodyPr>
            <a:normAutofit fontScale="62500" lnSpcReduction="20000"/>
          </a:bodyPr>
          <a:lstStyle/>
          <a:p>
            <a:r>
              <a:rPr lang="en-US" altLang="ko-KR" dirty="0"/>
              <a:t>Jacobi &amp; TSP</a:t>
            </a:r>
          </a:p>
          <a:p>
            <a:pPr lvl="1"/>
            <a:r>
              <a:rPr lang="en-US" altLang="ko-KR" dirty="0"/>
              <a:t>High computation per communication</a:t>
            </a:r>
          </a:p>
          <a:p>
            <a:pPr lvl="1"/>
            <a:r>
              <a:rPr lang="en-US" altLang="ko-KR" dirty="0"/>
              <a:t>Small # of messages</a:t>
            </a:r>
          </a:p>
          <a:p>
            <a:r>
              <a:rPr lang="en-US" altLang="ko-KR" dirty="0"/>
              <a:t>Quicksort	</a:t>
            </a:r>
          </a:p>
          <a:p>
            <a:pPr lvl="1"/>
            <a:r>
              <a:rPr lang="en-US" altLang="ko-KR" dirty="0"/>
              <a:t>Twice larger massages and data per second than Jacobi’s </a:t>
            </a:r>
          </a:p>
          <a:p>
            <a:r>
              <a:rPr lang="en-US" altLang="ko-KR" dirty="0"/>
              <a:t>ILINK</a:t>
            </a:r>
          </a:p>
          <a:p>
            <a:pPr lvl="1"/>
            <a:r>
              <a:rPr lang="en-US" altLang="ko-KR" dirty="0"/>
              <a:t>Inherent load balancing problem</a:t>
            </a:r>
          </a:p>
          <a:p>
            <a:r>
              <a:rPr lang="en-US" altLang="ko-KR" dirty="0"/>
              <a:t>Water</a:t>
            </a:r>
          </a:p>
          <a:p>
            <a:pPr lvl="1"/>
            <a:r>
              <a:rPr lang="en-US" altLang="ko-KR" dirty="0"/>
              <a:t>High communication and synchronization rate (582 </a:t>
            </a:r>
            <a:r>
              <a:rPr lang="en-US" altLang="ko-KR" dirty="0" err="1"/>
              <a:t>lockssec</a:t>
            </a:r>
            <a:r>
              <a:rPr lang="en-US" altLang="ko-KR" dirty="0"/>
              <a:t>)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483" y="1825625"/>
            <a:ext cx="3327116" cy="43318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880" y="1825625"/>
            <a:ext cx="5694997" cy="1784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1516" y="6123099"/>
            <a:ext cx="2619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Speed up obtained on </a:t>
            </a:r>
            <a:r>
              <a:rPr lang="en-US" altLang="ko-KR" sz="1200" dirty="0" err="1"/>
              <a:t>TreadMarks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643792" y="1552188"/>
            <a:ext cx="437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Execution Statistics for an 8-Processor Run on </a:t>
            </a:r>
            <a:r>
              <a:rPr lang="en-US" altLang="ko-KR" sz="1200" dirty="0" err="1"/>
              <a:t>TreadMarks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81550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5625"/>
            <a:ext cx="3505200" cy="37608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99" y="1825624"/>
            <a:ext cx="3505200" cy="376089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597" y="1825623"/>
            <a:ext cx="3505200" cy="37608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1010" y="5586524"/>
            <a:ext cx="291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TreadMarks</a:t>
            </a:r>
            <a:r>
              <a:rPr lang="en-US" altLang="ko-KR" sz="1200" dirty="0"/>
              <a:t> Execution Time Breakdown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064082" y="5582961"/>
            <a:ext cx="2063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Unix Overhead Breakdown</a:t>
            </a:r>
            <a:endParaRPr lang="ko-KR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334407" y="5582957"/>
            <a:ext cx="2533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TreadMarks</a:t>
            </a:r>
            <a:r>
              <a:rPr lang="en-US" altLang="ko-KR" sz="1200" dirty="0"/>
              <a:t> Overhead Breakdown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27147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601" y="2310688"/>
            <a:ext cx="2890895" cy="31017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61232" y="5412469"/>
            <a:ext cx="1929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Execution time for Water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71994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221" y="211600"/>
            <a:ext cx="6035210" cy="652621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7146759" y="365125"/>
            <a:ext cx="493294" cy="47708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6384759" y="1328277"/>
            <a:ext cx="493294" cy="477086"/>
          </a:xfrm>
          <a:prstGeom prst="ellipse">
            <a:avLst/>
          </a:prstGeom>
          <a:noFill/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7535780" y="757193"/>
            <a:ext cx="493294" cy="477086"/>
          </a:xfrm>
          <a:prstGeom prst="ellipse">
            <a:avLst/>
          </a:prstGeom>
          <a:noFill/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2379060" y="5567775"/>
            <a:ext cx="283890" cy="274562"/>
          </a:xfrm>
          <a:prstGeom prst="ellipse">
            <a:avLst/>
          </a:prstGeom>
          <a:noFill/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723372" y="5520390"/>
            <a:ext cx="173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Lazy &gt;&gt; Eager</a:t>
            </a:r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2379060" y="5982055"/>
            <a:ext cx="283890" cy="2745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723372" y="5934670"/>
            <a:ext cx="2993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Lazy &lt; Eager</a:t>
            </a:r>
          </a:p>
          <a:p>
            <a:pPr marL="108000"/>
            <a:r>
              <a:rPr lang="en-US" altLang="ko-KR" i="1" dirty="0" smtClean="0"/>
              <a:t>Branch and Bound is not properly labeled program</a:t>
            </a:r>
            <a:endParaRPr lang="ko-KR" altLang="en-US" i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직사각형 6"/>
              <p:cNvSpPr/>
              <p:nvPr/>
            </p:nvSpPr>
            <p:spPr>
              <a:xfrm>
                <a:off x="565483" y="2218877"/>
                <a:ext cx="4981074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400" dirty="0" smtClean="0"/>
                  <a:t>[Distributed Shared Memory: Concepts and Systems,</a:t>
                </a:r>
              </a:p>
              <a:p>
                <a:r>
                  <a:rPr lang="en-US" altLang="ko-KR" sz="1400" dirty="0" err="1"/>
                  <a:t>Jelica</a:t>
                </a:r>
                <a:r>
                  <a:rPr lang="en-US" altLang="ko-KR" sz="1400" dirty="0"/>
                  <a:t> </a:t>
                </a:r>
                <a:r>
                  <a:rPr lang="en-US" altLang="ko-KR" sz="1400" dirty="0" err="1"/>
                  <a:t>Protic,Milo</a:t>
                </a:r>
                <a:r>
                  <a:rPr lang="en-US" altLang="ko-KR" sz="1400" dirty="0"/>
                  <a:t> </a:t>
                </a:r>
                <a:r>
                  <a:rPr lang="en-US" altLang="ko-KR" sz="1400" dirty="0" err="1"/>
                  <a:t>Tomasevic,Veljko</a:t>
                </a:r>
                <a:r>
                  <a:rPr lang="en-US" altLang="ko-KR" sz="1400" dirty="0"/>
                  <a:t> </a:t>
                </a:r>
                <a:r>
                  <a:rPr lang="en-US" altLang="ko-KR" sz="1400" dirty="0" err="1" smtClean="0"/>
                  <a:t>Milutinović</a:t>
                </a:r>
                <a:r>
                  <a:rPr lang="en-US" altLang="ko-KR" sz="1400" dirty="0" smtClean="0"/>
                  <a:t>]</a:t>
                </a:r>
              </a:p>
              <a:p>
                <a:endParaRPr lang="en-US" altLang="ko-KR" sz="1400" dirty="0"/>
              </a:p>
              <a:p>
                <a:r>
                  <a:rPr lang="en-US" altLang="ko-KR" sz="1400" b="1" smtClean="0"/>
                  <a:t>Definition 3.2</a:t>
                </a:r>
                <a:endParaRPr lang="en-US" altLang="ko-KR" sz="1400" dirty="0" smtClean="0"/>
              </a:p>
              <a:p>
                <a:r>
                  <a:rPr lang="en-US" altLang="ko-KR" sz="1400" dirty="0" smtClean="0"/>
                  <a:t>A program is properly-labeled (PL) if the following hold: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𝑠h𝑎𝑟𝑒𝑑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𝑎𝑐𝑐𝑒𝑠𝑠</m:t>
                        </m:r>
                      </m:e>
                    </m:d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𝑠h𝑎𝑟𝑒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ko-KR" sz="1400" dirty="0" smtClean="0"/>
                  <a:t>,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𝑐𝑜𝑚𝑝𝑒𝑡𝑖𝑛𝑔</m:t>
                        </m:r>
                      </m:e>
                    </m:d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𝑠𝑝𝑒𝑐𝑖𝑎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ko-KR" sz="1400" dirty="0" smtClean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𝑒𝑛𝑜𝑢𝑔h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𝑠𝑝𝑒𝑎𝑐𝑖𝑎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altLang="ko-K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𝑎𝑐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altLang="ko-KR" sz="1400" dirty="0" smtClean="0"/>
              </a:p>
            </p:txBody>
          </p:sp>
        </mc:Choice>
        <mc:Fallback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83" y="2218877"/>
                <a:ext cx="4981074" cy="1815882"/>
              </a:xfrm>
              <a:prstGeom prst="rect">
                <a:avLst/>
              </a:prstGeom>
              <a:blipFill rotWithShape="0">
                <a:blip r:embed="rId4"/>
                <a:stretch>
                  <a:fillRect l="-367" t="-671" b="-10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직사각형 15"/>
          <p:cNvSpPr/>
          <p:nvPr/>
        </p:nvSpPr>
        <p:spPr>
          <a:xfrm>
            <a:off x="562417" y="4430717"/>
            <a:ext cx="4818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TSP</a:t>
            </a:r>
            <a:r>
              <a:rPr lang="en-US" altLang="ko-KR" dirty="0"/>
              <a:t>: Traveling Salesperson Problem</a:t>
            </a:r>
          </a:p>
          <a:p>
            <a:r>
              <a:rPr lang="en-US" altLang="ko-KR" dirty="0"/>
              <a:t>Branch and Bound: pruned version of DFS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6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6" grpId="0"/>
      <p:bldP spid="13" grpId="0" animBg="1"/>
      <p:bldP spid="14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Cluster of Workstations vs. Supercomputers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707" y="1435928"/>
            <a:ext cx="6041357" cy="521753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[Kleinrock85] L. </a:t>
            </a:r>
            <a:r>
              <a:rPr lang="en-US" altLang="ko-KR" dirty="0" err="1"/>
              <a:t>Kleinrock</a:t>
            </a:r>
            <a:r>
              <a:rPr lang="en-US" altLang="ko-KR" dirty="0"/>
              <a:t>, "</a:t>
            </a:r>
            <a:r>
              <a:rPr lang="en-US" altLang="ko-KR" dirty="0">
                <a:hlinkClick r:id="rId3" action="ppaction://hlinkfile" tooltip="Distributed Systems"/>
              </a:rPr>
              <a:t>Distributed Systems</a:t>
            </a:r>
            <a:r>
              <a:rPr lang="en-US" altLang="ko-KR" dirty="0"/>
              <a:t>," Communications of the ACM (CACM) Vol. 28, No.11, November 1985, pp. 1200-1213 </a:t>
            </a:r>
            <a:endParaRPr lang="ko-KR" alt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1" y="2373981"/>
            <a:ext cx="57435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576137" y="5654842"/>
            <a:ext cx="8638674" cy="8505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altLang="ko-KR" sz="24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low-cost entry into parallel computing arena</a:t>
            </a:r>
          </a:p>
          <a:p>
            <a:pPr marL="285750" indent="-285750" algn="ctr">
              <a:buFontTx/>
              <a:buChar char="-"/>
            </a:pPr>
            <a:r>
              <a:rPr lang="en-US" altLang="ko-KR" sz="24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 special HW is required</a:t>
            </a:r>
            <a:endParaRPr lang="ko-KR" altLang="en-US" sz="24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0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DSM as a platform for parallel computation</a:t>
            </a:r>
          </a:p>
          <a:p>
            <a:pPr lvl="1"/>
            <a:r>
              <a:rPr lang="en-US" altLang="ko-KR" dirty="0" smtClean="0"/>
              <a:t>Efficiency</a:t>
            </a:r>
          </a:p>
          <a:p>
            <a:pPr lvl="1"/>
            <a:r>
              <a:rPr lang="en-US" altLang="ko-KR" dirty="0" smtClean="0"/>
              <a:t>User-level implementations</a:t>
            </a:r>
          </a:p>
          <a:p>
            <a:pPr lvl="1"/>
            <a:r>
              <a:rPr lang="en-US" altLang="ko-KR" dirty="0" smtClean="0"/>
              <a:t>Commercial systems</a:t>
            </a:r>
          </a:p>
          <a:p>
            <a:r>
              <a:rPr lang="en-US" altLang="ko-KR" dirty="0" smtClean="0"/>
              <a:t>Implementation</a:t>
            </a:r>
          </a:p>
          <a:p>
            <a:pPr lvl="1"/>
            <a:r>
              <a:rPr lang="en-US" altLang="ko-KR" dirty="0" smtClean="0"/>
              <a:t>Eight DECstation-5400/240’s connected to a ATM/Ethernet LAN</a:t>
            </a:r>
          </a:p>
          <a:p>
            <a:pPr lvl="1"/>
            <a:r>
              <a:rPr lang="en-US" altLang="ko-KR" dirty="0" smtClean="0"/>
              <a:t>Lazy RC, multiple-writer, lazy diff creation</a:t>
            </a:r>
          </a:p>
          <a:p>
            <a:r>
              <a:rPr lang="en-US" altLang="ko-KR" dirty="0" smtClean="0"/>
              <a:t>Good speedups for Jacobi, TSP, Quicksort and ILINK</a:t>
            </a:r>
          </a:p>
          <a:p>
            <a:pPr lvl="1"/>
            <a:r>
              <a:rPr lang="en-US" altLang="ko-KR" dirty="0" smtClean="0"/>
              <a:t>Moderate speedups </a:t>
            </a:r>
            <a:r>
              <a:rPr lang="en-US" altLang="ko-KR" smtClean="0"/>
              <a:t>for Water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1786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Distributed Shared Memory vs. Others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InterProcess</a:t>
            </a:r>
            <a:r>
              <a:rPr lang="en-US" altLang="ko-KR" dirty="0" smtClean="0"/>
              <a:t> Communication</a:t>
            </a:r>
          </a:p>
          <a:p>
            <a:pPr lvl="1"/>
            <a:r>
              <a:rPr lang="en-US" altLang="ko-KR" dirty="0" smtClean="0"/>
              <a:t>Message passing</a:t>
            </a:r>
          </a:p>
          <a:p>
            <a:pPr lvl="1"/>
            <a:r>
              <a:rPr lang="en-US" altLang="ko-KR" dirty="0" smtClean="0"/>
              <a:t>RPC, </a:t>
            </a:r>
            <a:r>
              <a:rPr lang="en-US" altLang="ko-KR" dirty="0"/>
              <a:t>RMI, </a:t>
            </a:r>
            <a:r>
              <a:rPr lang="en-US" altLang="ko-KR" dirty="0" smtClean="0"/>
              <a:t>…</a:t>
            </a:r>
            <a:endParaRPr lang="en-US" altLang="ko-KR" dirty="0"/>
          </a:p>
          <a:p>
            <a:r>
              <a:rPr lang="en-US" altLang="ko-KR" dirty="0" smtClean="0"/>
              <a:t>Indirect Communication</a:t>
            </a:r>
          </a:p>
          <a:p>
            <a:pPr lvl="1"/>
            <a:r>
              <a:rPr lang="en-US" altLang="ko-KR" dirty="0" smtClean="0"/>
              <a:t>DSM, Tuple spaces, …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5" y="3705225"/>
            <a:ext cx="7000875" cy="31527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18389"/>
          <a:stretch/>
        </p:blipFill>
        <p:spPr>
          <a:xfrm>
            <a:off x="76200" y="4581525"/>
            <a:ext cx="5114925" cy="2276475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649705" y="6075947"/>
            <a:ext cx="108284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005263" y="5482389"/>
            <a:ext cx="14598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6581519" y="1825625"/>
            <a:ext cx="5420779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i="1" dirty="0" smtClean="0">
                <a:latin typeface="Times-Italic"/>
              </a:rPr>
              <a:t>&lt;Java UDP example&gt; </a:t>
            </a:r>
          </a:p>
          <a:p>
            <a:r>
              <a:rPr lang="en-US" altLang="ko-KR" sz="1600" i="1" dirty="0" err="1" smtClean="0">
                <a:latin typeface="Times-Italic"/>
              </a:rPr>
              <a:t>aSocket</a:t>
            </a:r>
            <a:r>
              <a:rPr lang="en-US" altLang="ko-KR" sz="1600" i="1" dirty="0" smtClean="0">
                <a:latin typeface="Times-Italic"/>
              </a:rPr>
              <a:t> </a:t>
            </a:r>
            <a:r>
              <a:rPr lang="en-US" altLang="ko-KR" sz="1600" i="1" dirty="0">
                <a:latin typeface="Times-Italic"/>
              </a:rPr>
              <a:t>= new </a:t>
            </a:r>
            <a:r>
              <a:rPr lang="en-US" altLang="ko-KR" sz="1600" i="1" dirty="0" err="1">
                <a:latin typeface="Times-Italic"/>
              </a:rPr>
              <a:t>DatagramSocket</a:t>
            </a:r>
            <a:r>
              <a:rPr lang="en-US" altLang="ko-KR" sz="1600" i="1" dirty="0" smtClean="0">
                <a:latin typeface="Times-Italic"/>
              </a:rPr>
              <a:t>();</a:t>
            </a:r>
          </a:p>
          <a:p>
            <a:r>
              <a:rPr lang="en-US" altLang="ko-KR" sz="1600" i="1" dirty="0" err="1"/>
              <a:t>DatagramPacket</a:t>
            </a:r>
            <a:r>
              <a:rPr lang="en-US" altLang="ko-KR" sz="1600" i="1" dirty="0"/>
              <a:t> request </a:t>
            </a:r>
            <a:r>
              <a:rPr lang="en-US" altLang="ko-KR" sz="1600" i="1" dirty="0" smtClean="0"/>
              <a:t>= </a:t>
            </a:r>
          </a:p>
          <a:p>
            <a:r>
              <a:rPr lang="en-US" altLang="ko-KR" sz="1600" i="1" dirty="0" smtClean="0"/>
              <a:t>  new </a:t>
            </a:r>
            <a:r>
              <a:rPr lang="en-US" altLang="ko-KR" sz="1600" i="1" dirty="0" err="1" smtClean="0"/>
              <a:t>DatagramPacket</a:t>
            </a:r>
            <a:r>
              <a:rPr lang="en-US" altLang="ko-KR" sz="1600" i="1" dirty="0" smtClean="0"/>
              <a:t>(m, </a:t>
            </a:r>
            <a:r>
              <a:rPr lang="en-US" altLang="ko-KR" sz="1600" i="1" dirty="0" err="1" smtClean="0"/>
              <a:t>m.length</a:t>
            </a:r>
            <a:r>
              <a:rPr lang="en-US" altLang="ko-KR" sz="1600" i="1" dirty="0" smtClean="0"/>
              <a:t>(), </a:t>
            </a:r>
            <a:r>
              <a:rPr lang="en-US" altLang="ko-KR" sz="1600" i="1" dirty="0" err="1" smtClean="0">
                <a:solidFill>
                  <a:srgbClr val="FF0000"/>
                </a:solidFill>
              </a:rPr>
              <a:t>aHost</a:t>
            </a:r>
            <a:r>
              <a:rPr lang="en-US" altLang="ko-KR" sz="1600" i="1" dirty="0" smtClean="0"/>
              <a:t>, </a:t>
            </a:r>
            <a:r>
              <a:rPr lang="en-US" altLang="ko-KR" sz="1600" i="1" dirty="0" err="1" smtClean="0">
                <a:solidFill>
                  <a:srgbClr val="FF0000"/>
                </a:solidFill>
              </a:rPr>
              <a:t>serverPort</a:t>
            </a:r>
            <a:r>
              <a:rPr lang="en-US" altLang="ko-KR" sz="1600" i="1" dirty="0" smtClean="0"/>
              <a:t>);</a:t>
            </a:r>
            <a:endParaRPr lang="en-US" altLang="ko-KR" sz="1600" i="1" dirty="0" smtClean="0">
              <a:latin typeface="Times-Italic"/>
            </a:endParaRPr>
          </a:p>
          <a:p>
            <a:r>
              <a:rPr lang="en-US" altLang="ko-KR" sz="1600" i="1" dirty="0" err="1" smtClean="0"/>
              <a:t>aSocket.send</a:t>
            </a:r>
            <a:r>
              <a:rPr lang="en-US" altLang="ko-KR" sz="1600" i="1" dirty="0" smtClean="0"/>
              <a:t>(request);</a:t>
            </a:r>
            <a:endParaRPr lang="en-US" altLang="ko-KR" sz="1600" i="1" dirty="0" smtClean="0">
              <a:latin typeface="Times-Italic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7523747" y="5177589"/>
            <a:ext cx="15721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10430171" y="6485020"/>
            <a:ext cx="15721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84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Distributed Shared Memory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Implementation Issues</a:t>
            </a:r>
          </a:p>
          <a:p>
            <a:pPr lvl="1"/>
            <a:r>
              <a:rPr lang="en-US" altLang="ko-KR" dirty="0" smtClean="0"/>
              <a:t>Structure</a:t>
            </a:r>
          </a:p>
          <a:p>
            <a:pPr lvl="1"/>
            <a:r>
              <a:rPr lang="en-US" altLang="ko-KR" dirty="0" smtClean="0"/>
              <a:t>Synchronization model</a:t>
            </a:r>
          </a:p>
          <a:p>
            <a:pPr lvl="1"/>
            <a:r>
              <a:rPr lang="en-US" altLang="ko-KR" dirty="0" smtClean="0"/>
              <a:t>Consistency model</a:t>
            </a:r>
          </a:p>
          <a:p>
            <a:pPr lvl="1"/>
            <a:r>
              <a:rPr lang="en-US" altLang="ko-KR" dirty="0" smtClean="0"/>
              <a:t>Update options</a:t>
            </a:r>
          </a:p>
          <a:p>
            <a:pPr lvl="1"/>
            <a:r>
              <a:rPr lang="en-US" altLang="ko-KR" dirty="0" smtClean="0"/>
              <a:t>Granularity</a:t>
            </a:r>
          </a:p>
          <a:p>
            <a:pPr lvl="1"/>
            <a:r>
              <a:rPr lang="en-US" altLang="ko-KR" dirty="0" smtClean="0"/>
              <a:t>Thrashing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2935955"/>
            <a:ext cx="6686550" cy="37052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0" y="2754980"/>
            <a:ext cx="65817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Release Consistency vs. </a:t>
            </a:r>
            <a:r>
              <a:rPr lang="en-US" altLang="ko-KR" dirty="0" smtClean="0"/>
              <a:t>Others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Consistency m</a:t>
            </a:r>
            <a:r>
              <a:rPr lang="en-US" altLang="ko-KR" dirty="0" smtClean="0"/>
              <a:t>odel</a:t>
            </a:r>
          </a:p>
          <a:p>
            <a:pPr lvl="1"/>
            <a:r>
              <a:rPr lang="en-US" altLang="ko-KR" dirty="0" smtClean="0"/>
              <a:t>Atomic consistency (</a:t>
            </a:r>
            <a:r>
              <a:rPr lang="en-US" altLang="ko-KR" dirty="0" err="1"/>
              <a:t>l</a:t>
            </a:r>
            <a:r>
              <a:rPr lang="en-US" altLang="ko-KR" dirty="0" err="1" smtClean="0"/>
              <a:t>inearizability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Sequential consistency</a:t>
            </a:r>
          </a:p>
          <a:p>
            <a:pPr lvl="1"/>
            <a:r>
              <a:rPr lang="en-US" altLang="ko-KR" dirty="0" smtClean="0"/>
              <a:t>Coherence</a:t>
            </a:r>
          </a:p>
          <a:p>
            <a:pPr lvl="1"/>
            <a:r>
              <a:rPr lang="en-US" altLang="ko-KR" dirty="0" smtClean="0"/>
              <a:t>Release consistency (</a:t>
            </a:r>
            <a:r>
              <a:rPr lang="en-US" altLang="ko-KR" dirty="0"/>
              <a:t>w</a:t>
            </a:r>
            <a:r>
              <a:rPr lang="en-US" altLang="ko-KR" dirty="0" smtClean="0"/>
              <a:t>eak consistency)</a:t>
            </a:r>
          </a:p>
          <a:p>
            <a:pPr lvl="2"/>
            <a:r>
              <a:rPr lang="en-US" altLang="ko-KR" dirty="0" smtClean="0"/>
              <a:t>Lock, semaphore</a:t>
            </a:r>
          </a:p>
          <a:p>
            <a:r>
              <a:rPr lang="en-US" altLang="ko-KR" dirty="0" smtClean="0"/>
              <a:t>Update options</a:t>
            </a:r>
          </a:p>
          <a:p>
            <a:pPr lvl="1"/>
            <a:r>
              <a:rPr lang="en-US" altLang="ko-KR" dirty="0" smtClean="0"/>
              <a:t>Write-invalidate protocols</a:t>
            </a:r>
          </a:p>
          <a:p>
            <a:pPr lvl="1"/>
            <a:r>
              <a:rPr lang="en-US" altLang="ko-KR" dirty="0" smtClean="0"/>
              <a:t>Write-update protocols</a:t>
            </a:r>
          </a:p>
          <a:p>
            <a:r>
              <a:rPr lang="en-US" altLang="ko-KR" dirty="0"/>
              <a:t>False sharing, Thrashing</a:t>
            </a: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673" y="5384118"/>
            <a:ext cx="6794081" cy="116106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053" y="1993550"/>
            <a:ext cx="5506701" cy="46239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053" y="2754038"/>
            <a:ext cx="5506701" cy="455969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8871284" y="2455945"/>
            <a:ext cx="15721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8506326" y="3207582"/>
            <a:ext cx="1371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130" y="2085140"/>
            <a:ext cx="3629025" cy="439102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Lazy vs. Eager Consistency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Eager + Release Consistency + Write Update</a:t>
            </a:r>
          </a:p>
          <a:p>
            <a:pPr lvl="1"/>
            <a:r>
              <a:rPr lang="en-US" altLang="ko-KR" dirty="0" smtClean="0"/>
              <a:t>Broadcast diffs to all processors @ release</a:t>
            </a:r>
            <a:endParaRPr lang="en-US" altLang="ko-KR" dirty="0"/>
          </a:p>
          <a:p>
            <a:r>
              <a:rPr lang="en-US" altLang="ko-KR" dirty="0" smtClean="0"/>
              <a:t>Lazy + Release Consistency + Write Invalidate</a:t>
            </a:r>
          </a:p>
          <a:p>
            <a:pPr lvl="1"/>
            <a:r>
              <a:rPr lang="en-US" altLang="ko-KR" dirty="0" smtClean="0"/>
              <a:t>Move diffs @ acquire</a:t>
            </a:r>
          </a:p>
          <a:p>
            <a:pPr lvl="1"/>
            <a:r>
              <a:rPr lang="en-US" altLang="ko-KR" dirty="0" smtClean="0"/>
              <a:t>Vector timestamp</a:t>
            </a:r>
            <a:endParaRPr lang="en-US" altLang="ko-KR" dirty="0"/>
          </a:p>
          <a:p>
            <a:endParaRPr lang="ko-KR" altLang="en-US" dirty="0"/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838200" y="5570620"/>
            <a:ext cx="63205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407695" y="4969042"/>
            <a:ext cx="0" cy="745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811379" y="4969042"/>
            <a:ext cx="0" cy="745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5073316" y="4969042"/>
            <a:ext cx="0" cy="745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477000" y="4969042"/>
            <a:ext cx="0" cy="745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67590" y="4594946"/>
            <a:ext cx="144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Processor A</a:t>
            </a: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033211" y="4594946"/>
            <a:ext cx="144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Processor B</a:t>
            </a:r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212929" y="5385954"/>
            <a:ext cx="46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t</a:t>
            </a:r>
            <a:endParaRPr lang="ko-KR" altLang="en-US" i="1"/>
          </a:p>
        </p:txBody>
      </p:sp>
      <p:cxnSp>
        <p:nvCxnSpPr>
          <p:cNvPr id="16" name="직선 화살표 연결선 15"/>
          <p:cNvCxnSpPr/>
          <p:nvPr/>
        </p:nvCxnSpPr>
        <p:spPr>
          <a:xfrm flipV="1">
            <a:off x="2811379" y="5871411"/>
            <a:ext cx="0" cy="3055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V="1">
            <a:off x="5101390" y="5856957"/>
            <a:ext cx="0" cy="8446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2194263" y="6579212"/>
            <a:ext cx="2831432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70221" y="6172199"/>
            <a:ext cx="2308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“Happened before”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84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Multiple Writer Protocols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To mitigate false sharing problem</a:t>
            </a:r>
          </a:p>
          <a:p>
            <a:pPr lvl="1"/>
            <a:r>
              <a:rPr lang="en-US" altLang="ko-KR" dirty="0" smtClean="0"/>
              <a:t>Many processors simultaneously modify a page</a:t>
            </a:r>
          </a:p>
          <a:p>
            <a:pPr lvl="1"/>
            <a:r>
              <a:rPr lang="en-US" altLang="ko-KR" dirty="0" smtClean="0"/>
              <a:t>Local copy -&gt; modification merge</a:t>
            </a:r>
          </a:p>
          <a:p>
            <a:r>
              <a:rPr lang="en-US" altLang="ko-KR" dirty="0" smtClean="0"/>
              <a:t>Lazy diff creation</a:t>
            </a:r>
          </a:p>
          <a:p>
            <a:pPr lvl="1"/>
            <a:r>
              <a:rPr lang="en-US" altLang="ko-KR" dirty="0" smtClean="0"/>
              <a:t>Two copy of the page (twin)</a:t>
            </a:r>
          </a:p>
          <a:p>
            <a:pPr lvl="1"/>
            <a:r>
              <a:rPr lang="en-US" altLang="ko-KR" dirty="0" smtClean="0"/>
              <a:t>Diffs are only created @ acquire (Lazy)</a:t>
            </a:r>
          </a:p>
          <a:p>
            <a:pPr lvl="1"/>
            <a:r>
              <a:rPr lang="en-US" altLang="ko-KR" dirty="0" err="1" smtClean="0"/>
              <a:t>Runlength</a:t>
            </a:r>
            <a:r>
              <a:rPr lang="en-US" altLang="ko-KR" dirty="0" smtClean="0"/>
              <a:t> encoding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87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2719</Words>
  <Application>Microsoft Office PowerPoint</Application>
  <PresentationFormat>와이드스크린</PresentationFormat>
  <Paragraphs>1220</Paragraphs>
  <Slides>40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7" baseType="lpstr">
      <vt:lpstr>Helvetica-Bold</vt:lpstr>
      <vt:lpstr>Times-Italic</vt:lpstr>
      <vt:lpstr>맑은 고딕</vt:lpstr>
      <vt:lpstr>Arial</vt:lpstr>
      <vt:lpstr>Cambria Math</vt:lpstr>
      <vt:lpstr>Tahoma</vt:lpstr>
      <vt:lpstr>Office 테마</vt:lpstr>
      <vt:lpstr>TreadMarks: Distributed Shared Memory on Standard Workstations and Operating Systems</vt:lpstr>
      <vt:lpstr>Big Picture</vt:lpstr>
      <vt:lpstr>Contents</vt:lpstr>
      <vt:lpstr>Cluster of Workstations vs. Supercomputers</vt:lpstr>
      <vt:lpstr>Distributed Shared Memory vs. Others</vt:lpstr>
      <vt:lpstr>Distributed Shared Memory</vt:lpstr>
      <vt:lpstr>Release Consistency vs. Others</vt:lpstr>
      <vt:lpstr>Lazy vs. Eager Consistency</vt:lpstr>
      <vt:lpstr>Multiple Writer Protocols</vt:lpstr>
      <vt:lpstr>Portability</vt:lpstr>
      <vt:lpstr>Networking</vt:lpstr>
      <vt:lpstr>Benchmark</vt:lpstr>
      <vt:lpstr>Quick Summary</vt:lpstr>
      <vt:lpstr>Contents</vt:lpstr>
      <vt:lpstr>Data Structure Overview</vt:lpstr>
      <vt:lpstr>Data Structure Overview</vt:lpstr>
      <vt:lpstr>Data Structure Overview</vt:lpstr>
      <vt:lpstr>Data Structure Overview</vt:lpstr>
      <vt:lpstr>Data Structure Overview</vt:lpstr>
      <vt:lpstr>Data Structure Overview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Implementation Details</vt:lpstr>
      <vt:lpstr>Implementation Details</vt:lpstr>
      <vt:lpstr>Implementation Details</vt:lpstr>
      <vt:lpstr>Contents</vt:lpstr>
      <vt:lpstr>Results</vt:lpstr>
      <vt:lpstr>Experiments</vt:lpstr>
      <vt:lpstr>Results</vt:lpstr>
      <vt:lpstr>Results</vt:lpstr>
      <vt:lpstr>Results</vt:lpstr>
      <vt:lpstr>Results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TreadMarks: Distributed Shared Memory on Standard Workstations and Operating Systems</dc:title>
  <dc:creator>AD</dc:creator>
  <cp:lastModifiedBy>AD</cp:lastModifiedBy>
  <cp:revision>197</cp:revision>
  <dcterms:created xsi:type="dcterms:W3CDTF">2016-10-09T04:10:14Z</dcterms:created>
  <dcterms:modified xsi:type="dcterms:W3CDTF">2016-10-20T11:46:30Z</dcterms:modified>
</cp:coreProperties>
</file>